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6"/>
  </p:notesMasterIdLst>
  <p:sldIdLst>
    <p:sldId id="256" r:id="rId2"/>
    <p:sldId id="257" r:id="rId3"/>
    <p:sldId id="258" r:id="rId4"/>
    <p:sldId id="259" r:id="rId5"/>
    <p:sldId id="261" r:id="rId6"/>
    <p:sldId id="274" r:id="rId7"/>
    <p:sldId id="279" r:id="rId8"/>
    <p:sldId id="287" r:id="rId9"/>
    <p:sldId id="321" r:id="rId10"/>
    <p:sldId id="294" r:id="rId11"/>
    <p:sldId id="296" r:id="rId12"/>
    <p:sldId id="295" r:id="rId13"/>
    <p:sldId id="297" r:id="rId14"/>
    <p:sldId id="298" r:id="rId15"/>
    <p:sldId id="299" r:id="rId16"/>
    <p:sldId id="300" r:id="rId17"/>
    <p:sldId id="301" r:id="rId18"/>
    <p:sldId id="302" r:id="rId19"/>
    <p:sldId id="303" r:id="rId20"/>
    <p:sldId id="304" r:id="rId21"/>
    <p:sldId id="305" r:id="rId22"/>
    <p:sldId id="308" r:id="rId23"/>
    <p:sldId id="306" r:id="rId24"/>
    <p:sldId id="307" r:id="rId25"/>
    <p:sldId id="309" r:id="rId26"/>
    <p:sldId id="322" r:id="rId27"/>
    <p:sldId id="311" r:id="rId28"/>
    <p:sldId id="312" r:id="rId29"/>
    <p:sldId id="329" r:id="rId30"/>
    <p:sldId id="313" r:id="rId31"/>
    <p:sldId id="314" r:id="rId32"/>
    <p:sldId id="315" r:id="rId33"/>
    <p:sldId id="316" r:id="rId34"/>
    <p:sldId id="318" r:id="rId35"/>
    <p:sldId id="319" r:id="rId36"/>
    <p:sldId id="320" r:id="rId37"/>
    <p:sldId id="323" r:id="rId38"/>
    <p:sldId id="324" r:id="rId39"/>
    <p:sldId id="325" r:id="rId40"/>
    <p:sldId id="328" r:id="rId41"/>
    <p:sldId id="326" r:id="rId42"/>
    <p:sldId id="310" r:id="rId43"/>
    <p:sldId id="327" r:id="rId44"/>
    <p:sldId id="317" r:id="rId4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12" pos="3839">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2" autoAdjust="0"/>
    <p:restoredTop sz="94556" autoAdjust="0"/>
  </p:normalViewPr>
  <p:slideViewPr>
    <p:cSldViewPr>
      <p:cViewPr>
        <p:scale>
          <a:sx n="70" d="100"/>
          <a:sy n="70" d="100"/>
        </p:scale>
        <p:origin x="-720" y="-90"/>
      </p:cViewPr>
      <p:guideLst>
        <p:guide orient="horz" pos="2160"/>
        <p:guide pos="3839"/>
      </p:guideLst>
    </p:cSldViewPr>
  </p:slideViewPr>
  <p:notesTextViewPr>
    <p:cViewPr>
      <p:scale>
        <a:sx n="1" d="1"/>
        <a:sy n="1" d="1"/>
      </p:scale>
      <p:origin x="0" y="0"/>
    </p:cViewPr>
  </p:notesTextViewPr>
  <p:sorterViewPr>
    <p:cViewPr>
      <p:scale>
        <a:sx n="100" d="100"/>
        <a:sy n="100" d="100"/>
      </p:scale>
      <p:origin x="0" y="123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F56B94-FCA5-48A0-903F-1E0DFBCF9D08}"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US"/>
        </a:p>
      </dgm:t>
    </dgm:pt>
    <dgm:pt modelId="{43804645-A1A6-4E46-8C41-1FE1A51951AE}">
      <dgm:prSet phldrT="[Text]" custT="1"/>
      <dgm:spPr/>
      <dgm:t>
        <a:bodyPr/>
        <a:lstStyle/>
        <a:p>
          <a:r>
            <a:rPr lang="en-US" sz="1600" b="0" dirty="0" smtClean="0">
              <a:latin typeface="Adobe Gothic Std B" pitchFamily="34" charset="-128"/>
              <a:ea typeface="Adobe Gothic Std B" pitchFamily="34" charset="-128"/>
            </a:rPr>
            <a:t>Cluster Evaluation</a:t>
          </a:r>
          <a:endParaRPr lang="en-US" sz="1600" b="0" dirty="0">
            <a:latin typeface="Adobe Gothic Std B" pitchFamily="34" charset="-128"/>
            <a:ea typeface="Adobe Gothic Std B" pitchFamily="34" charset="-128"/>
          </a:endParaRPr>
        </a:p>
      </dgm:t>
    </dgm:pt>
    <dgm:pt modelId="{D62FD737-9E43-4FD3-80B3-DDE20B81FED4}" type="parTrans" cxnId="{20A4DCC5-A29A-4336-8F4E-F6FE3F6C07E2}">
      <dgm:prSet/>
      <dgm:spPr/>
      <dgm:t>
        <a:bodyPr/>
        <a:lstStyle/>
        <a:p>
          <a:endParaRPr lang="en-US" sz="1600" b="0">
            <a:latin typeface="Adobe Gothic Std B" pitchFamily="34" charset="-128"/>
            <a:ea typeface="Adobe Gothic Std B" pitchFamily="34" charset="-128"/>
          </a:endParaRPr>
        </a:p>
      </dgm:t>
    </dgm:pt>
    <dgm:pt modelId="{83F21FED-A1C1-4F83-9655-E66183F12D30}" type="sibTrans" cxnId="{20A4DCC5-A29A-4336-8F4E-F6FE3F6C07E2}">
      <dgm:prSet/>
      <dgm:spPr/>
      <dgm:t>
        <a:bodyPr/>
        <a:lstStyle/>
        <a:p>
          <a:endParaRPr lang="en-US" sz="1600" b="0">
            <a:latin typeface="Adobe Gothic Std B" pitchFamily="34" charset="-128"/>
            <a:ea typeface="Adobe Gothic Std B" pitchFamily="34" charset="-128"/>
          </a:endParaRPr>
        </a:p>
      </dgm:t>
    </dgm:pt>
    <dgm:pt modelId="{AE2B2F2C-3427-4F69-BD3D-DCC9F23DD811}">
      <dgm:prSet phldrT="[Text]" custT="1"/>
      <dgm:spPr/>
      <dgm:t>
        <a:bodyPr/>
        <a:lstStyle/>
        <a:p>
          <a:r>
            <a:rPr lang="en-US" sz="1600" b="0" dirty="0" smtClean="0">
              <a:latin typeface="Adobe Gothic Std B" pitchFamily="34" charset="-128"/>
              <a:ea typeface="Adobe Gothic Std B" pitchFamily="34" charset="-128"/>
            </a:rPr>
            <a:t>Internal</a:t>
          </a:r>
          <a:endParaRPr lang="en-US" sz="1600" b="0" dirty="0">
            <a:latin typeface="Adobe Gothic Std B" pitchFamily="34" charset="-128"/>
            <a:ea typeface="Adobe Gothic Std B" pitchFamily="34" charset="-128"/>
          </a:endParaRPr>
        </a:p>
      </dgm:t>
    </dgm:pt>
    <dgm:pt modelId="{8C84468E-1897-445A-9D0A-AC9974DC201D}" type="parTrans" cxnId="{DC4DF7E2-4F64-489F-BDCD-24CC85218363}">
      <dgm:prSet/>
      <dgm:spPr/>
      <dgm:t>
        <a:bodyPr/>
        <a:lstStyle/>
        <a:p>
          <a:endParaRPr lang="en-US" sz="1600" b="0">
            <a:latin typeface="Adobe Gothic Std B" pitchFamily="34" charset="-128"/>
            <a:ea typeface="Adobe Gothic Std B" pitchFamily="34" charset="-128"/>
          </a:endParaRPr>
        </a:p>
      </dgm:t>
    </dgm:pt>
    <dgm:pt modelId="{262D2A88-7731-409C-A3C8-C21A00803F08}" type="sibTrans" cxnId="{DC4DF7E2-4F64-489F-BDCD-24CC85218363}">
      <dgm:prSet/>
      <dgm:spPr/>
      <dgm:t>
        <a:bodyPr/>
        <a:lstStyle/>
        <a:p>
          <a:endParaRPr lang="en-US" sz="1600" b="0">
            <a:latin typeface="Adobe Gothic Std B" pitchFamily="34" charset="-128"/>
            <a:ea typeface="Adobe Gothic Std B" pitchFamily="34" charset="-128"/>
          </a:endParaRPr>
        </a:p>
      </dgm:t>
    </dgm:pt>
    <dgm:pt modelId="{AC3344F1-E16D-41BB-9A39-FA04F0A8A619}">
      <dgm:prSet phldrT="[Text]" custT="1"/>
      <dgm:spPr/>
      <dgm:t>
        <a:bodyPr/>
        <a:lstStyle/>
        <a:p>
          <a:r>
            <a:rPr lang="en-US" sz="1600" b="0" dirty="0" smtClean="0">
              <a:latin typeface="Adobe Gothic Std B" pitchFamily="34" charset="-128"/>
              <a:ea typeface="Adobe Gothic Std B" pitchFamily="34" charset="-128"/>
            </a:rPr>
            <a:t>External</a:t>
          </a:r>
          <a:endParaRPr lang="en-US" sz="1600" b="0" dirty="0">
            <a:latin typeface="Adobe Gothic Std B" pitchFamily="34" charset="-128"/>
            <a:ea typeface="Adobe Gothic Std B" pitchFamily="34" charset="-128"/>
          </a:endParaRPr>
        </a:p>
      </dgm:t>
    </dgm:pt>
    <dgm:pt modelId="{1DA34289-A111-4105-A6E8-ACF8EA7B8F0B}" type="parTrans" cxnId="{50D4073F-FCE2-48B9-A80C-5332A046612A}">
      <dgm:prSet/>
      <dgm:spPr/>
      <dgm:t>
        <a:bodyPr/>
        <a:lstStyle/>
        <a:p>
          <a:endParaRPr lang="en-US" sz="1600" b="0">
            <a:latin typeface="Adobe Gothic Std B" pitchFamily="34" charset="-128"/>
            <a:ea typeface="Adobe Gothic Std B" pitchFamily="34" charset="-128"/>
          </a:endParaRPr>
        </a:p>
      </dgm:t>
    </dgm:pt>
    <dgm:pt modelId="{3AA2E66A-D497-4D67-A8DD-912E8EEF8048}" type="sibTrans" cxnId="{50D4073F-FCE2-48B9-A80C-5332A046612A}">
      <dgm:prSet/>
      <dgm:spPr/>
      <dgm:t>
        <a:bodyPr/>
        <a:lstStyle/>
        <a:p>
          <a:endParaRPr lang="en-US" sz="1600" b="0">
            <a:latin typeface="Adobe Gothic Std B" pitchFamily="34" charset="-128"/>
            <a:ea typeface="Adobe Gothic Std B" pitchFamily="34" charset="-128"/>
          </a:endParaRPr>
        </a:p>
      </dgm:t>
    </dgm:pt>
    <dgm:pt modelId="{2A325490-6AE2-4A26-8F73-1CA6A70AD460}" type="pres">
      <dgm:prSet presAssocID="{64F56B94-FCA5-48A0-903F-1E0DFBCF9D08}" presName="hierChild1" presStyleCnt="0">
        <dgm:presLayoutVars>
          <dgm:orgChart val="1"/>
          <dgm:chPref val="1"/>
          <dgm:dir/>
          <dgm:animOne val="branch"/>
          <dgm:animLvl val="lvl"/>
          <dgm:resizeHandles/>
        </dgm:presLayoutVars>
      </dgm:prSet>
      <dgm:spPr/>
      <dgm:t>
        <a:bodyPr/>
        <a:lstStyle/>
        <a:p>
          <a:endParaRPr lang="en-US"/>
        </a:p>
      </dgm:t>
    </dgm:pt>
    <dgm:pt modelId="{7F23C8EB-9A57-4475-A2DF-9AF5AEB69942}" type="pres">
      <dgm:prSet presAssocID="{43804645-A1A6-4E46-8C41-1FE1A51951AE}" presName="hierRoot1" presStyleCnt="0">
        <dgm:presLayoutVars>
          <dgm:hierBranch val="init"/>
        </dgm:presLayoutVars>
      </dgm:prSet>
      <dgm:spPr/>
      <dgm:t>
        <a:bodyPr/>
        <a:lstStyle/>
        <a:p>
          <a:endParaRPr lang="en-US"/>
        </a:p>
      </dgm:t>
    </dgm:pt>
    <dgm:pt modelId="{69173E8B-5316-4F99-AC82-64585E098C9F}" type="pres">
      <dgm:prSet presAssocID="{43804645-A1A6-4E46-8C41-1FE1A51951AE}" presName="rootComposite1" presStyleCnt="0"/>
      <dgm:spPr/>
      <dgm:t>
        <a:bodyPr/>
        <a:lstStyle/>
        <a:p>
          <a:endParaRPr lang="en-US"/>
        </a:p>
      </dgm:t>
    </dgm:pt>
    <dgm:pt modelId="{EA520E6B-FD14-4772-B4A7-66D5E88A235F}" type="pres">
      <dgm:prSet presAssocID="{43804645-A1A6-4E46-8C41-1FE1A51951AE}" presName="rootText1" presStyleLbl="node0" presStyleIdx="0" presStyleCnt="1">
        <dgm:presLayoutVars>
          <dgm:chPref val="3"/>
        </dgm:presLayoutVars>
      </dgm:prSet>
      <dgm:spPr/>
      <dgm:t>
        <a:bodyPr/>
        <a:lstStyle/>
        <a:p>
          <a:endParaRPr lang="en-US"/>
        </a:p>
      </dgm:t>
    </dgm:pt>
    <dgm:pt modelId="{E00DD202-C03C-469F-AFEB-DF9A17A30DAA}" type="pres">
      <dgm:prSet presAssocID="{43804645-A1A6-4E46-8C41-1FE1A51951AE}" presName="rootConnector1" presStyleLbl="node1" presStyleIdx="0" presStyleCnt="0"/>
      <dgm:spPr/>
      <dgm:t>
        <a:bodyPr/>
        <a:lstStyle/>
        <a:p>
          <a:endParaRPr lang="en-US"/>
        </a:p>
      </dgm:t>
    </dgm:pt>
    <dgm:pt modelId="{DE366626-9855-4969-A326-FD2B1C7BF634}" type="pres">
      <dgm:prSet presAssocID="{43804645-A1A6-4E46-8C41-1FE1A51951AE}" presName="hierChild2" presStyleCnt="0"/>
      <dgm:spPr/>
      <dgm:t>
        <a:bodyPr/>
        <a:lstStyle/>
        <a:p>
          <a:endParaRPr lang="en-US"/>
        </a:p>
      </dgm:t>
    </dgm:pt>
    <dgm:pt modelId="{6EDEE8B4-6839-47FB-BEF9-37D33BFE9AC3}" type="pres">
      <dgm:prSet presAssocID="{8C84468E-1897-445A-9D0A-AC9974DC201D}" presName="Name37" presStyleLbl="parChTrans1D2" presStyleIdx="0" presStyleCnt="2"/>
      <dgm:spPr/>
      <dgm:t>
        <a:bodyPr/>
        <a:lstStyle/>
        <a:p>
          <a:endParaRPr lang="en-US"/>
        </a:p>
      </dgm:t>
    </dgm:pt>
    <dgm:pt modelId="{9A349EA4-7712-4CF6-BA40-65A9575FAAB7}" type="pres">
      <dgm:prSet presAssocID="{AE2B2F2C-3427-4F69-BD3D-DCC9F23DD811}" presName="hierRoot2" presStyleCnt="0">
        <dgm:presLayoutVars>
          <dgm:hierBranch val="init"/>
        </dgm:presLayoutVars>
      </dgm:prSet>
      <dgm:spPr/>
      <dgm:t>
        <a:bodyPr/>
        <a:lstStyle/>
        <a:p>
          <a:endParaRPr lang="en-US"/>
        </a:p>
      </dgm:t>
    </dgm:pt>
    <dgm:pt modelId="{23B6675E-B156-406C-9664-65CE55D893EB}" type="pres">
      <dgm:prSet presAssocID="{AE2B2F2C-3427-4F69-BD3D-DCC9F23DD811}" presName="rootComposite" presStyleCnt="0"/>
      <dgm:spPr/>
      <dgm:t>
        <a:bodyPr/>
        <a:lstStyle/>
        <a:p>
          <a:endParaRPr lang="en-US"/>
        </a:p>
      </dgm:t>
    </dgm:pt>
    <dgm:pt modelId="{77BA5C37-4491-4725-BC71-BAB79A89E2D3}" type="pres">
      <dgm:prSet presAssocID="{AE2B2F2C-3427-4F69-BD3D-DCC9F23DD811}" presName="rootText" presStyleLbl="node2" presStyleIdx="0" presStyleCnt="2">
        <dgm:presLayoutVars>
          <dgm:chPref val="3"/>
        </dgm:presLayoutVars>
      </dgm:prSet>
      <dgm:spPr/>
      <dgm:t>
        <a:bodyPr/>
        <a:lstStyle/>
        <a:p>
          <a:endParaRPr lang="en-US"/>
        </a:p>
      </dgm:t>
    </dgm:pt>
    <dgm:pt modelId="{EC0DAB45-DD11-4F5D-8AD9-6CC7C66D1CA8}" type="pres">
      <dgm:prSet presAssocID="{AE2B2F2C-3427-4F69-BD3D-DCC9F23DD811}" presName="rootConnector" presStyleLbl="node2" presStyleIdx="0" presStyleCnt="2"/>
      <dgm:spPr/>
      <dgm:t>
        <a:bodyPr/>
        <a:lstStyle/>
        <a:p>
          <a:endParaRPr lang="en-US"/>
        </a:p>
      </dgm:t>
    </dgm:pt>
    <dgm:pt modelId="{855422AC-4C41-4A0D-BF74-653177C7DCCD}" type="pres">
      <dgm:prSet presAssocID="{AE2B2F2C-3427-4F69-BD3D-DCC9F23DD811}" presName="hierChild4" presStyleCnt="0"/>
      <dgm:spPr/>
      <dgm:t>
        <a:bodyPr/>
        <a:lstStyle/>
        <a:p>
          <a:endParaRPr lang="en-US"/>
        </a:p>
      </dgm:t>
    </dgm:pt>
    <dgm:pt modelId="{CDBF76D5-B262-4A12-A0FB-01ABC39C1F48}" type="pres">
      <dgm:prSet presAssocID="{AE2B2F2C-3427-4F69-BD3D-DCC9F23DD811}" presName="hierChild5" presStyleCnt="0"/>
      <dgm:spPr/>
      <dgm:t>
        <a:bodyPr/>
        <a:lstStyle/>
        <a:p>
          <a:endParaRPr lang="en-US"/>
        </a:p>
      </dgm:t>
    </dgm:pt>
    <dgm:pt modelId="{F544AF90-69FB-41B0-BDFE-44B2631C3BDB}" type="pres">
      <dgm:prSet presAssocID="{1DA34289-A111-4105-A6E8-ACF8EA7B8F0B}" presName="Name37" presStyleLbl="parChTrans1D2" presStyleIdx="1" presStyleCnt="2"/>
      <dgm:spPr/>
      <dgm:t>
        <a:bodyPr/>
        <a:lstStyle/>
        <a:p>
          <a:endParaRPr lang="en-US"/>
        </a:p>
      </dgm:t>
    </dgm:pt>
    <dgm:pt modelId="{55551BDA-0827-480D-9DFB-6633BF3ADB58}" type="pres">
      <dgm:prSet presAssocID="{AC3344F1-E16D-41BB-9A39-FA04F0A8A619}" presName="hierRoot2" presStyleCnt="0">
        <dgm:presLayoutVars>
          <dgm:hierBranch val="init"/>
        </dgm:presLayoutVars>
      </dgm:prSet>
      <dgm:spPr/>
      <dgm:t>
        <a:bodyPr/>
        <a:lstStyle/>
        <a:p>
          <a:endParaRPr lang="en-US"/>
        </a:p>
      </dgm:t>
    </dgm:pt>
    <dgm:pt modelId="{5E3C19D1-8AE8-4D74-86BF-299CE48E52DE}" type="pres">
      <dgm:prSet presAssocID="{AC3344F1-E16D-41BB-9A39-FA04F0A8A619}" presName="rootComposite" presStyleCnt="0"/>
      <dgm:spPr/>
      <dgm:t>
        <a:bodyPr/>
        <a:lstStyle/>
        <a:p>
          <a:endParaRPr lang="en-US"/>
        </a:p>
      </dgm:t>
    </dgm:pt>
    <dgm:pt modelId="{EA09C0E7-BC70-4543-881F-BC4D229106B4}" type="pres">
      <dgm:prSet presAssocID="{AC3344F1-E16D-41BB-9A39-FA04F0A8A619}" presName="rootText" presStyleLbl="node2" presStyleIdx="1" presStyleCnt="2">
        <dgm:presLayoutVars>
          <dgm:chPref val="3"/>
        </dgm:presLayoutVars>
      </dgm:prSet>
      <dgm:spPr/>
      <dgm:t>
        <a:bodyPr/>
        <a:lstStyle/>
        <a:p>
          <a:endParaRPr lang="en-US"/>
        </a:p>
      </dgm:t>
    </dgm:pt>
    <dgm:pt modelId="{E08B2F42-074D-4C59-B671-A7EFC0C8BFFF}" type="pres">
      <dgm:prSet presAssocID="{AC3344F1-E16D-41BB-9A39-FA04F0A8A619}" presName="rootConnector" presStyleLbl="node2" presStyleIdx="1" presStyleCnt="2"/>
      <dgm:spPr/>
      <dgm:t>
        <a:bodyPr/>
        <a:lstStyle/>
        <a:p>
          <a:endParaRPr lang="en-US"/>
        </a:p>
      </dgm:t>
    </dgm:pt>
    <dgm:pt modelId="{FCD7E6D7-B512-4BC3-A438-C3850387DBB2}" type="pres">
      <dgm:prSet presAssocID="{AC3344F1-E16D-41BB-9A39-FA04F0A8A619}" presName="hierChild4" presStyleCnt="0"/>
      <dgm:spPr/>
      <dgm:t>
        <a:bodyPr/>
        <a:lstStyle/>
        <a:p>
          <a:endParaRPr lang="en-US"/>
        </a:p>
      </dgm:t>
    </dgm:pt>
    <dgm:pt modelId="{1C7EA7DC-C273-4301-826E-E51C805DF8B6}" type="pres">
      <dgm:prSet presAssocID="{AC3344F1-E16D-41BB-9A39-FA04F0A8A619}" presName="hierChild5" presStyleCnt="0"/>
      <dgm:spPr/>
      <dgm:t>
        <a:bodyPr/>
        <a:lstStyle/>
        <a:p>
          <a:endParaRPr lang="en-US"/>
        </a:p>
      </dgm:t>
    </dgm:pt>
    <dgm:pt modelId="{497FDD98-74B2-4158-A6EE-0AB93633C2AF}" type="pres">
      <dgm:prSet presAssocID="{43804645-A1A6-4E46-8C41-1FE1A51951AE}" presName="hierChild3" presStyleCnt="0"/>
      <dgm:spPr/>
      <dgm:t>
        <a:bodyPr/>
        <a:lstStyle/>
        <a:p>
          <a:endParaRPr lang="en-US"/>
        </a:p>
      </dgm:t>
    </dgm:pt>
  </dgm:ptLst>
  <dgm:cxnLst>
    <dgm:cxn modelId="{DC4DF7E2-4F64-489F-BDCD-24CC85218363}" srcId="{43804645-A1A6-4E46-8C41-1FE1A51951AE}" destId="{AE2B2F2C-3427-4F69-BD3D-DCC9F23DD811}" srcOrd="0" destOrd="0" parTransId="{8C84468E-1897-445A-9D0A-AC9974DC201D}" sibTransId="{262D2A88-7731-409C-A3C8-C21A00803F08}"/>
    <dgm:cxn modelId="{EC0116A7-3E11-4A37-A171-74A489AD24A9}" type="presOf" srcId="{43804645-A1A6-4E46-8C41-1FE1A51951AE}" destId="{E00DD202-C03C-469F-AFEB-DF9A17A30DAA}" srcOrd="1" destOrd="0" presId="urn:microsoft.com/office/officeart/2005/8/layout/orgChart1"/>
    <dgm:cxn modelId="{ECFC6F4D-7275-4E11-AAF7-9E3AAFA4FAA0}" type="presOf" srcId="{8C84468E-1897-445A-9D0A-AC9974DC201D}" destId="{6EDEE8B4-6839-47FB-BEF9-37D33BFE9AC3}" srcOrd="0" destOrd="0" presId="urn:microsoft.com/office/officeart/2005/8/layout/orgChart1"/>
    <dgm:cxn modelId="{C017CB09-B2C3-4AD4-90F1-3049776D0CEF}" type="presOf" srcId="{64F56B94-FCA5-48A0-903F-1E0DFBCF9D08}" destId="{2A325490-6AE2-4A26-8F73-1CA6A70AD460}" srcOrd="0" destOrd="0" presId="urn:microsoft.com/office/officeart/2005/8/layout/orgChart1"/>
    <dgm:cxn modelId="{DB1B3F9D-26EC-4F2C-8BAE-BF4B3CE5C862}" type="presOf" srcId="{AE2B2F2C-3427-4F69-BD3D-DCC9F23DD811}" destId="{77BA5C37-4491-4725-BC71-BAB79A89E2D3}" srcOrd="0" destOrd="0" presId="urn:microsoft.com/office/officeart/2005/8/layout/orgChart1"/>
    <dgm:cxn modelId="{2719BD0F-EE86-4312-8744-F26083E6E6AB}" type="presOf" srcId="{AC3344F1-E16D-41BB-9A39-FA04F0A8A619}" destId="{EA09C0E7-BC70-4543-881F-BC4D229106B4}" srcOrd="0" destOrd="0" presId="urn:microsoft.com/office/officeart/2005/8/layout/orgChart1"/>
    <dgm:cxn modelId="{20A4DCC5-A29A-4336-8F4E-F6FE3F6C07E2}" srcId="{64F56B94-FCA5-48A0-903F-1E0DFBCF9D08}" destId="{43804645-A1A6-4E46-8C41-1FE1A51951AE}" srcOrd="0" destOrd="0" parTransId="{D62FD737-9E43-4FD3-80B3-DDE20B81FED4}" sibTransId="{83F21FED-A1C1-4F83-9655-E66183F12D30}"/>
    <dgm:cxn modelId="{D3E57025-7FFC-46EF-8A51-0661477747FF}" type="presOf" srcId="{43804645-A1A6-4E46-8C41-1FE1A51951AE}" destId="{EA520E6B-FD14-4772-B4A7-66D5E88A235F}" srcOrd="0" destOrd="0" presId="urn:microsoft.com/office/officeart/2005/8/layout/orgChart1"/>
    <dgm:cxn modelId="{99F27963-2E17-48F7-815C-844E1D74BF88}" type="presOf" srcId="{AE2B2F2C-3427-4F69-BD3D-DCC9F23DD811}" destId="{EC0DAB45-DD11-4F5D-8AD9-6CC7C66D1CA8}" srcOrd="1" destOrd="0" presId="urn:microsoft.com/office/officeart/2005/8/layout/orgChart1"/>
    <dgm:cxn modelId="{FE528DAC-ED13-498F-9123-4734236CDEB5}" type="presOf" srcId="{AC3344F1-E16D-41BB-9A39-FA04F0A8A619}" destId="{E08B2F42-074D-4C59-B671-A7EFC0C8BFFF}" srcOrd="1" destOrd="0" presId="urn:microsoft.com/office/officeart/2005/8/layout/orgChart1"/>
    <dgm:cxn modelId="{C706EFEC-59F1-419A-9437-C5B72E8B0D33}" type="presOf" srcId="{1DA34289-A111-4105-A6E8-ACF8EA7B8F0B}" destId="{F544AF90-69FB-41B0-BDFE-44B2631C3BDB}" srcOrd="0" destOrd="0" presId="urn:microsoft.com/office/officeart/2005/8/layout/orgChart1"/>
    <dgm:cxn modelId="{50D4073F-FCE2-48B9-A80C-5332A046612A}" srcId="{43804645-A1A6-4E46-8C41-1FE1A51951AE}" destId="{AC3344F1-E16D-41BB-9A39-FA04F0A8A619}" srcOrd="1" destOrd="0" parTransId="{1DA34289-A111-4105-A6E8-ACF8EA7B8F0B}" sibTransId="{3AA2E66A-D497-4D67-A8DD-912E8EEF8048}"/>
    <dgm:cxn modelId="{D5BA7566-BEFA-4A34-9F85-81FE6F028ED1}" type="presParOf" srcId="{2A325490-6AE2-4A26-8F73-1CA6A70AD460}" destId="{7F23C8EB-9A57-4475-A2DF-9AF5AEB69942}" srcOrd="0" destOrd="0" presId="urn:microsoft.com/office/officeart/2005/8/layout/orgChart1"/>
    <dgm:cxn modelId="{C030121C-8AE0-4CED-A0A1-8296F06E5139}" type="presParOf" srcId="{7F23C8EB-9A57-4475-A2DF-9AF5AEB69942}" destId="{69173E8B-5316-4F99-AC82-64585E098C9F}" srcOrd="0" destOrd="0" presId="urn:microsoft.com/office/officeart/2005/8/layout/orgChart1"/>
    <dgm:cxn modelId="{E55C3DE7-64B2-4B08-A8BB-637C02B229D9}" type="presParOf" srcId="{69173E8B-5316-4F99-AC82-64585E098C9F}" destId="{EA520E6B-FD14-4772-B4A7-66D5E88A235F}" srcOrd="0" destOrd="0" presId="urn:microsoft.com/office/officeart/2005/8/layout/orgChart1"/>
    <dgm:cxn modelId="{29A79DCC-8E5D-4457-A6AF-5D30AAEB68CC}" type="presParOf" srcId="{69173E8B-5316-4F99-AC82-64585E098C9F}" destId="{E00DD202-C03C-469F-AFEB-DF9A17A30DAA}" srcOrd="1" destOrd="0" presId="urn:microsoft.com/office/officeart/2005/8/layout/orgChart1"/>
    <dgm:cxn modelId="{917DD455-1BD6-4C45-832A-E9680F87CBC6}" type="presParOf" srcId="{7F23C8EB-9A57-4475-A2DF-9AF5AEB69942}" destId="{DE366626-9855-4969-A326-FD2B1C7BF634}" srcOrd="1" destOrd="0" presId="urn:microsoft.com/office/officeart/2005/8/layout/orgChart1"/>
    <dgm:cxn modelId="{7DC304AE-8E28-4868-8A00-7B41358EF2CE}" type="presParOf" srcId="{DE366626-9855-4969-A326-FD2B1C7BF634}" destId="{6EDEE8B4-6839-47FB-BEF9-37D33BFE9AC3}" srcOrd="0" destOrd="0" presId="urn:microsoft.com/office/officeart/2005/8/layout/orgChart1"/>
    <dgm:cxn modelId="{715CCA7F-74CC-44BD-8BF4-B866DC5DD3FF}" type="presParOf" srcId="{DE366626-9855-4969-A326-FD2B1C7BF634}" destId="{9A349EA4-7712-4CF6-BA40-65A9575FAAB7}" srcOrd="1" destOrd="0" presId="urn:microsoft.com/office/officeart/2005/8/layout/orgChart1"/>
    <dgm:cxn modelId="{6E84044E-87E6-467C-B61B-5A8A529FD5AC}" type="presParOf" srcId="{9A349EA4-7712-4CF6-BA40-65A9575FAAB7}" destId="{23B6675E-B156-406C-9664-65CE55D893EB}" srcOrd="0" destOrd="0" presId="urn:microsoft.com/office/officeart/2005/8/layout/orgChart1"/>
    <dgm:cxn modelId="{5AB87DF9-6D86-40DA-8F68-52C4ECC02B74}" type="presParOf" srcId="{23B6675E-B156-406C-9664-65CE55D893EB}" destId="{77BA5C37-4491-4725-BC71-BAB79A89E2D3}" srcOrd="0" destOrd="0" presId="urn:microsoft.com/office/officeart/2005/8/layout/orgChart1"/>
    <dgm:cxn modelId="{34C59754-F5A1-473E-BF0E-0F79B871BB29}" type="presParOf" srcId="{23B6675E-B156-406C-9664-65CE55D893EB}" destId="{EC0DAB45-DD11-4F5D-8AD9-6CC7C66D1CA8}" srcOrd="1" destOrd="0" presId="urn:microsoft.com/office/officeart/2005/8/layout/orgChart1"/>
    <dgm:cxn modelId="{569F0417-54D2-44FA-9B36-19375BF38DC2}" type="presParOf" srcId="{9A349EA4-7712-4CF6-BA40-65A9575FAAB7}" destId="{855422AC-4C41-4A0D-BF74-653177C7DCCD}" srcOrd="1" destOrd="0" presId="urn:microsoft.com/office/officeart/2005/8/layout/orgChart1"/>
    <dgm:cxn modelId="{B705B285-51F6-490D-A987-150B5A785F44}" type="presParOf" srcId="{9A349EA4-7712-4CF6-BA40-65A9575FAAB7}" destId="{CDBF76D5-B262-4A12-A0FB-01ABC39C1F48}" srcOrd="2" destOrd="0" presId="urn:microsoft.com/office/officeart/2005/8/layout/orgChart1"/>
    <dgm:cxn modelId="{22D4D9B4-4DC2-43F7-AFF9-91E593217E44}" type="presParOf" srcId="{DE366626-9855-4969-A326-FD2B1C7BF634}" destId="{F544AF90-69FB-41B0-BDFE-44B2631C3BDB}" srcOrd="2" destOrd="0" presId="urn:microsoft.com/office/officeart/2005/8/layout/orgChart1"/>
    <dgm:cxn modelId="{4C06F9CB-7B3D-498B-A6A5-1DDE3BF9E34A}" type="presParOf" srcId="{DE366626-9855-4969-A326-FD2B1C7BF634}" destId="{55551BDA-0827-480D-9DFB-6633BF3ADB58}" srcOrd="3" destOrd="0" presId="urn:microsoft.com/office/officeart/2005/8/layout/orgChart1"/>
    <dgm:cxn modelId="{863AA7F2-B2CC-42C0-BA16-265E4BADCCC0}" type="presParOf" srcId="{55551BDA-0827-480D-9DFB-6633BF3ADB58}" destId="{5E3C19D1-8AE8-4D74-86BF-299CE48E52DE}" srcOrd="0" destOrd="0" presId="urn:microsoft.com/office/officeart/2005/8/layout/orgChart1"/>
    <dgm:cxn modelId="{4BB45CF0-95B2-4994-9525-3B6F736B1477}" type="presParOf" srcId="{5E3C19D1-8AE8-4D74-86BF-299CE48E52DE}" destId="{EA09C0E7-BC70-4543-881F-BC4D229106B4}" srcOrd="0" destOrd="0" presId="urn:microsoft.com/office/officeart/2005/8/layout/orgChart1"/>
    <dgm:cxn modelId="{8406DF02-ECB7-4968-B722-534D63076545}" type="presParOf" srcId="{5E3C19D1-8AE8-4D74-86BF-299CE48E52DE}" destId="{E08B2F42-074D-4C59-B671-A7EFC0C8BFFF}" srcOrd="1" destOrd="0" presId="urn:microsoft.com/office/officeart/2005/8/layout/orgChart1"/>
    <dgm:cxn modelId="{BFFF52E6-2616-4E16-8E18-B9134F59E9FB}" type="presParOf" srcId="{55551BDA-0827-480D-9DFB-6633BF3ADB58}" destId="{FCD7E6D7-B512-4BC3-A438-C3850387DBB2}" srcOrd="1" destOrd="0" presId="urn:microsoft.com/office/officeart/2005/8/layout/orgChart1"/>
    <dgm:cxn modelId="{2025E39D-40E7-4F53-8B39-840F5778C42A}" type="presParOf" srcId="{55551BDA-0827-480D-9DFB-6633BF3ADB58}" destId="{1C7EA7DC-C273-4301-826E-E51C805DF8B6}" srcOrd="2" destOrd="0" presId="urn:microsoft.com/office/officeart/2005/8/layout/orgChart1"/>
    <dgm:cxn modelId="{F2ABCE82-1507-400C-89A9-D1EC0F9EB231}" type="presParOf" srcId="{7F23C8EB-9A57-4475-A2DF-9AF5AEB69942}" destId="{497FDD98-74B2-4158-A6EE-0AB93633C2A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3B247C-762F-4F14-B816-0191A66D491A}" type="doc">
      <dgm:prSet loTypeId="urn:microsoft.com/office/officeart/2011/layout/ConvergingText#1" loCatId="process" qsTypeId="urn:microsoft.com/office/officeart/2005/8/quickstyle/simple1" qsCatId="simple" csTypeId="urn:microsoft.com/office/officeart/2005/8/colors/colorful2" csCatId="colorful" phldr="1"/>
      <dgm:spPr/>
      <dgm:t>
        <a:bodyPr/>
        <a:lstStyle/>
        <a:p>
          <a:endParaRPr lang="en-US"/>
        </a:p>
      </dgm:t>
    </dgm:pt>
    <dgm:pt modelId="{E033A458-F693-4B83-AD76-2C42F9007CA1}">
      <dgm:prSet phldrT="[Text]"/>
      <dgm:spPr/>
      <dgm:t>
        <a:bodyPr/>
        <a:lstStyle/>
        <a:p>
          <a:r>
            <a:rPr lang="en-US" dirty="0"/>
            <a:t>S_Dbw</a:t>
          </a:r>
        </a:p>
      </dgm:t>
    </dgm:pt>
    <dgm:pt modelId="{586CEEB9-0419-4B27-B906-3EDCE1617315}" type="parTrans" cxnId="{0154A806-A5A5-4071-B247-5569F8068D1A}">
      <dgm:prSet/>
      <dgm:spPr/>
      <dgm:t>
        <a:bodyPr/>
        <a:lstStyle/>
        <a:p>
          <a:endParaRPr lang="en-US"/>
        </a:p>
      </dgm:t>
    </dgm:pt>
    <dgm:pt modelId="{A2D70A18-074A-4F61-A2F5-0D22900A3E40}" type="sibTrans" cxnId="{0154A806-A5A5-4071-B247-5569F8068D1A}">
      <dgm:prSet/>
      <dgm:spPr/>
      <dgm:t>
        <a:bodyPr/>
        <a:lstStyle/>
        <a:p>
          <a:endParaRPr lang="en-US"/>
        </a:p>
      </dgm:t>
    </dgm:pt>
    <dgm:pt modelId="{BD944D9D-0B89-4D1B-A872-7D3DE9E6E616}">
      <dgm:prSet phldrT="[Text]"/>
      <dgm:spPr/>
      <dgm:t>
        <a:bodyPr/>
        <a:lstStyle/>
        <a:p>
          <a:r>
            <a:rPr lang="en-US" dirty="0"/>
            <a:t>LDA (with tf)</a:t>
          </a:r>
        </a:p>
      </dgm:t>
    </dgm:pt>
    <dgm:pt modelId="{786E20BF-B75F-4CAE-A532-2F48F9727BD6}" type="parTrans" cxnId="{80607C56-2E86-464A-BBB4-2298D5BA4656}">
      <dgm:prSet/>
      <dgm:spPr/>
      <dgm:t>
        <a:bodyPr/>
        <a:lstStyle/>
        <a:p>
          <a:endParaRPr lang="en-US"/>
        </a:p>
      </dgm:t>
    </dgm:pt>
    <dgm:pt modelId="{D0309AC6-6D9C-4543-B896-53E4E939AACA}" type="sibTrans" cxnId="{80607C56-2E86-464A-BBB4-2298D5BA4656}">
      <dgm:prSet/>
      <dgm:spPr/>
      <dgm:t>
        <a:bodyPr/>
        <a:lstStyle/>
        <a:p>
          <a:endParaRPr lang="en-US"/>
        </a:p>
      </dgm:t>
    </dgm:pt>
    <dgm:pt modelId="{7318383C-1553-4D9B-A8B7-78335CBCB634}">
      <dgm:prSet phldrT="[Text]"/>
      <dgm:spPr/>
      <dgm:t>
        <a:bodyPr/>
        <a:lstStyle/>
        <a:p>
          <a:r>
            <a:rPr lang="en-US" dirty="0"/>
            <a:t>LDA (with tf-idf)</a:t>
          </a:r>
        </a:p>
      </dgm:t>
    </dgm:pt>
    <dgm:pt modelId="{C918C4FE-F471-4F1B-AD3A-D62CCD8C118F}" type="parTrans" cxnId="{01069540-B75B-4C21-A43B-B9AEDB448773}">
      <dgm:prSet/>
      <dgm:spPr/>
      <dgm:t>
        <a:bodyPr/>
        <a:lstStyle/>
        <a:p>
          <a:endParaRPr lang="en-US"/>
        </a:p>
      </dgm:t>
    </dgm:pt>
    <dgm:pt modelId="{A2DB7F68-6A17-40A4-A04A-525BEE872CE1}" type="sibTrans" cxnId="{01069540-B75B-4C21-A43B-B9AEDB448773}">
      <dgm:prSet/>
      <dgm:spPr/>
      <dgm:t>
        <a:bodyPr/>
        <a:lstStyle/>
        <a:p>
          <a:endParaRPr lang="en-US"/>
        </a:p>
      </dgm:t>
    </dgm:pt>
    <dgm:pt modelId="{473E00F0-AA2E-4B61-8261-34C645D0874E}">
      <dgm:prSet phldrT="[Text]"/>
      <dgm:spPr/>
      <dgm:t>
        <a:bodyPr/>
        <a:lstStyle/>
        <a:p>
          <a:r>
            <a:rPr lang="en-US" dirty="0" smtClean="0"/>
            <a:t>KMeans</a:t>
          </a:r>
          <a:endParaRPr lang="en-US" dirty="0"/>
        </a:p>
      </dgm:t>
    </dgm:pt>
    <dgm:pt modelId="{12498566-9E68-4425-B9C2-5DB1AD346935}" type="sibTrans" cxnId="{AAD56A1F-4765-4174-B898-62CE1CC42479}">
      <dgm:prSet/>
      <dgm:spPr/>
      <dgm:t>
        <a:bodyPr/>
        <a:lstStyle/>
        <a:p>
          <a:endParaRPr lang="en-US"/>
        </a:p>
      </dgm:t>
    </dgm:pt>
    <dgm:pt modelId="{898A8D64-6F7A-4040-9F5A-1A27714B8763}" type="parTrans" cxnId="{AAD56A1F-4765-4174-B898-62CE1CC42479}">
      <dgm:prSet/>
      <dgm:spPr/>
      <dgm:t>
        <a:bodyPr/>
        <a:lstStyle/>
        <a:p>
          <a:endParaRPr lang="en-US"/>
        </a:p>
      </dgm:t>
    </dgm:pt>
    <dgm:pt modelId="{4B0DF583-1E26-4DDC-9FA8-DADC5F606F57}" type="pres">
      <dgm:prSet presAssocID="{EB3B247C-762F-4F14-B816-0191A66D491A}" presName="Name0" presStyleCnt="0">
        <dgm:presLayoutVars>
          <dgm:chMax/>
          <dgm:chPref val="1"/>
          <dgm:dir/>
          <dgm:animOne val="branch"/>
          <dgm:animLvl val="lvl"/>
          <dgm:resizeHandles/>
        </dgm:presLayoutVars>
      </dgm:prSet>
      <dgm:spPr/>
      <dgm:t>
        <a:bodyPr/>
        <a:lstStyle/>
        <a:p>
          <a:endParaRPr lang="en-US"/>
        </a:p>
      </dgm:t>
    </dgm:pt>
    <dgm:pt modelId="{E9BD3AF8-53CD-45E2-B5EB-444C3DD063D7}" type="pres">
      <dgm:prSet presAssocID="{E033A458-F693-4B83-AD76-2C42F9007CA1}" presName="composite" presStyleCnt="0"/>
      <dgm:spPr/>
      <dgm:t>
        <a:bodyPr/>
        <a:lstStyle/>
        <a:p>
          <a:endParaRPr lang="en-US"/>
        </a:p>
      </dgm:t>
    </dgm:pt>
    <dgm:pt modelId="{91564B22-338D-4209-90DC-FE5450CE1289}" type="pres">
      <dgm:prSet presAssocID="{E033A458-F693-4B83-AD76-2C42F9007CA1}" presName="ParentAccent1" presStyleLbl="alignNode1" presStyleIdx="0" presStyleCnt="34"/>
      <dgm:spPr/>
      <dgm:t>
        <a:bodyPr/>
        <a:lstStyle/>
        <a:p>
          <a:endParaRPr lang="en-US"/>
        </a:p>
      </dgm:t>
    </dgm:pt>
    <dgm:pt modelId="{D530CD1F-8A61-4B93-94E2-14F1DE7E8D49}" type="pres">
      <dgm:prSet presAssocID="{E033A458-F693-4B83-AD76-2C42F9007CA1}" presName="ParentAccent2" presStyleLbl="alignNode1" presStyleIdx="1" presStyleCnt="34"/>
      <dgm:spPr/>
      <dgm:t>
        <a:bodyPr/>
        <a:lstStyle/>
        <a:p>
          <a:endParaRPr lang="en-US"/>
        </a:p>
      </dgm:t>
    </dgm:pt>
    <dgm:pt modelId="{8891975F-3C2B-46ED-9971-672398657589}" type="pres">
      <dgm:prSet presAssocID="{E033A458-F693-4B83-AD76-2C42F9007CA1}" presName="ParentAccent3" presStyleLbl="alignNode1" presStyleIdx="2" presStyleCnt="34"/>
      <dgm:spPr/>
      <dgm:t>
        <a:bodyPr/>
        <a:lstStyle/>
        <a:p>
          <a:endParaRPr lang="en-US"/>
        </a:p>
      </dgm:t>
    </dgm:pt>
    <dgm:pt modelId="{A3F08D14-025C-4631-AAE8-8092FFE4B2BB}" type="pres">
      <dgm:prSet presAssocID="{E033A458-F693-4B83-AD76-2C42F9007CA1}" presName="ParentAccent4" presStyleLbl="alignNode1" presStyleIdx="3" presStyleCnt="34"/>
      <dgm:spPr/>
      <dgm:t>
        <a:bodyPr/>
        <a:lstStyle/>
        <a:p>
          <a:endParaRPr lang="en-US"/>
        </a:p>
      </dgm:t>
    </dgm:pt>
    <dgm:pt modelId="{2784A356-DC8D-45B4-81D1-84C47C806487}" type="pres">
      <dgm:prSet presAssocID="{E033A458-F693-4B83-AD76-2C42F9007CA1}" presName="ParentAccent5" presStyleLbl="alignNode1" presStyleIdx="4" presStyleCnt="34"/>
      <dgm:spPr/>
      <dgm:t>
        <a:bodyPr/>
        <a:lstStyle/>
        <a:p>
          <a:endParaRPr lang="en-US"/>
        </a:p>
      </dgm:t>
    </dgm:pt>
    <dgm:pt modelId="{8F266271-8993-4F94-A6E8-CEB1828FA4CD}" type="pres">
      <dgm:prSet presAssocID="{E033A458-F693-4B83-AD76-2C42F9007CA1}" presName="ParentAccent6" presStyleLbl="alignNode1" presStyleIdx="5" presStyleCnt="34"/>
      <dgm:spPr/>
      <dgm:t>
        <a:bodyPr/>
        <a:lstStyle/>
        <a:p>
          <a:endParaRPr lang="en-US"/>
        </a:p>
      </dgm:t>
    </dgm:pt>
    <dgm:pt modelId="{60468964-131F-4D63-AB1A-F686CC9195F0}" type="pres">
      <dgm:prSet presAssocID="{E033A458-F693-4B83-AD76-2C42F9007CA1}" presName="ParentAccent7" presStyleLbl="alignNode1" presStyleIdx="6" presStyleCnt="34"/>
      <dgm:spPr/>
      <dgm:t>
        <a:bodyPr/>
        <a:lstStyle/>
        <a:p>
          <a:endParaRPr lang="en-US"/>
        </a:p>
      </dgm:t>
    </dgm:pt>
    <dgm:pt modelId="{FE7946DC-EC4D-4FE8-9D7A-C4E684BCFEEF}" type="pres">
      <dgm:prSet presAssocID="{E033A458-F693-4B83-AD76-2C42F9007CA1}" presName="ParentAccent8" presStyleLbl="alignNode1" presStyleIdx="7" presStyleCnt="34"/>
      <dgm:spPr/>
      <dgm:t>
        <a:bodyPr/>
        <a:lstStyle/>
        <a:p>
          <a:endParaRPr lang="en-US"/>
        </a:p>
      </dgm:t>
    </dgm:pt>
    <dgm:pt modelId="{8123EE42-DFCF-439E-818D-57EBED988641}" type="pres">
      <dgm:prSet presAssocID="{E033A458-F693-4B83-AD76-2C42F9007CA1}" presName="ParentAccent9" presStyleLbl="alignNode1" presStyleIdx="8" presStyleCnt="34"/>
      <dgm:spPr/>
      <dgm:t>
        <a:bodyPr/>
        <a:lstStyle/>
        <a:p>
          <a:endParaRPr lang="en-US"/>
        </a:p>
      </dgm:t>
    </dgm:pt>
    <dgm:pt modelId="{DF1C8364-9BC6-41E6-A5AB-4B9046FCE5F3}" type="pres">
      <dgm:prSet presAssocID="{E033A458-F693-4B83-AD76-2C42F9007CA1}" presName="ParentAccent10" presStyleLbl="alignNode1" presStyleIdx="9" presStyleCnt="34"/>
      <dgm:spPr/>
      <dgm:t>
        <a:bodyPr/>
        <a:lstStyle/>
        <a:p>
          <a:endParaRPr lang="en-US"/>
        </a:p>
      </dgm:t>
    </dgm:pt>
    <dgm:pt modelId="{C8C8A146-B4F2-4BD2-8D44-BAFBE9B387E1}" type="pres">
      <dgm:prSet presAssocID="{E033A458-F693-4B83-AD76-2C42F9007CA1}" presName="Parent" presStyleLbl="alignNode1" presStyleIdx="10" presStyleCnt="34">
        <dgm:presLayoutVars>
          <dgm:chMax val="5"/>
          <dgm:chPref val="3"/>
          <dgm:bulletEnabled val="1"/>
        </dgm:presLayoutVars>
      </dgm:prSet>
      <dgm:spPr/>
      <dgm:t>
        <a:bodyPr/>
        <a:lstStyle/>
        <a:p>
          <a:endParaRPr lang="en-US"/>
        </a:p>
      </dgm:t>
    </dgm:pt>
    <dgm:pt modelId="{EDCFD278-80D1-4B0F-8C4E-D0CBFD7D4E8B}" type="pres">
      <dgm:prSet presAssocID="{BD944D9D-0B89-4D1B-A872-7D3DE9E6E616}" presName="Child1Accent1" presStyleLbl="alignNode1" presStyleIdx="11" presStyleCnt="34"/>
      <dgm:spPr/>
      <dgm:t>
        <a:bodyPr/>
        <a:lstStyle/>
        <a:p>
          <a:endParaRPr lang="en-US"/>
        </a:p>
      </dgm:t>
    </dgm:pt>
    <dgm:pt modelId="{1F0B8436-10E0-43F1-9351-8AC00EA9C2B8}" type="pres">
      <dgm:prSet presAssocID="{BD944D9D-0B89-4D1B-A872-7D3DE9E6E616}" presName="Child1Accent2" presStyleLbl="alignNode1" presStyleIdx="12" presStyleCnt="34"/>
      <dgm:spPr/>
      <dgm:t>
        <a:bodyPr/>
        <a:lstStyle/>
        <a:p>
          <a:endParaRPr lang="en-US"/>
        </a:p>
      </dgm:t>
    </dgm:pt>
    <dgm:pt modelId="{53DFA2D6-A39A-4654-B0A1-055391EDB3D8}" type="pres">
      <dgm:prSet presAssocID="{BD944D9D-0B89-4D1B-A872-7D3DE9E6E616}" presName="Child1Accent3" presStyleLbl="alignNode1" presStyleIdx="13" presStyleCnt="34"/>
      <dgm:spPr/>
      <dgm:t>
        <a:bodyPr/>
        <a:lstStyle/>
        <a:p>
          <a:endParaRPr lang="en-US"/>
        </a:p>
      </dgm:t>
    </dgm:pt>
    <dgm:pt modelId="{57E4B7C0-59BD-4101-B5A0-DB3433B61D3D}" type="pres">
      <dgm:prSet presAssocID="{BD944D9D-0B89-4D1B-A872-7D3DE9E6E616}" presName="Child1Accent4" presStyleLbl="alignNode1" presStyleIdx="14" presStyleCnt="34"/>
      <dgm:spPr/>
      <dgm:t>
        <a:bodyPr/>
        <a:lstStyle/>
        <a:p>
          <a:endParaRPr lang="en-US"/>
        </a:p>
      </dgm:t>
    </dgm:pt>
    <dgm:pt modelId="{FAEA7D71-5C71-451B-B3BB-85F09AEA2201}" type="pres">
      <dgm:prSet presAssocID="{BD944D9D-0B89-4D1B-A872-7D3DE9E6E616}" presName="Child1Accent5" presStyleLbl="alignNode1" presStyleIdx="15" presStyleCnt="34"/>
      <dgm:spPr/>
      <dgm:t>
        <a:bodyPr/>
        <a:lstStyle/>
        <a:p>
          <a:endParaRPr lang="en-US"/>
        </a:p>
      </dgm:t>
    </dgm:pt>
    <dgm:pt modelId="{F84A093B-8632-414D-868F-4A240667E905}" type="pres">
      <dgm:prSet presAssocID="{BD944D9D-0B89-4D1B-A872-7D3DE9E6E616}" presName="Child1Accent6" presStyleLbl="alignNode1" presStyleIdx="16" presStyleCnt="34"/>
      <dgm:spPr/>
      <dgm:t>
        <a:bodyPr/>
        <a:lstStyle/>
        <a:p>
          <a:endParaRPr lang="en-US"/>
        </a:p>
      </dgm:t>
    </dgm:pt>
    <dgm:pt modelId="{85AB7C4C-C3D6-4CE4-B3E6-E1BDC0554F68}" type="pres">
      <dgm:prSet presAssocID="{BD944D9D-0B89-4D1B-A872-7D3DE9E6E616}" presName="Child1Accent7" presStyleLbl="alignNode1" presStyleIdx="17" presStyleCnt="34"/>
      <dgm:spPr/>
      <dgm:t>
        <a:bodyPr/>
        <a:lstStyle/>
        <a:p>
          <a:endParaRPr lang="en-US"/>
        </a:p>
      </dgm:t>
    </dgm:pt>
    <dgm:pt modelId="{701E3622-FE00-4760-93CA-71D73A9566AB}" type="pres">
      <dgm:prSet presAssocID="{BD944D9D-0B89-4D1B-A872-7D3DE9E6E616}" presName="Child1Accent8" presStyleLbl="alignNode1" presStyleIdx="18" presStyleCnt="34"/>
      <dgm:spPr/>
      <dgm:t>
        <a:bodyPr/>
        <a:lstStyle/>
        <a:p>
          <a:endParaRPr lang="en-US"/>
        </a:p>
      </dgm:t>
    </dgm:pt>
    <dgm:pt modelId="{CDCFFD9B-E409-4464-80CC-D11987EE6F3E}" type="pres">
      <dgm:prSet presAssocID="{BD944D9D-0B89-4D1B-A872-7D3DE9E6E616}" presName="Child1Accent9" presStyleLbl="alignNode1" presStyleIdx="19" presStyleCnt="34"/>
      <dgm:spPr/>
      <dgm:t>
        <a:bodyPr/>
        <a:lstStyle/>
        <a:p>
          <a:endParaRPr lang="en-US"/>
        </a:p>
      </dgm:t>
    </dgm:pt>
    <dgm:pt modelId="{01383A4C-C581-426F-961F-14EC42B3905E}" type="pres">
      <dgm:prSet presAssocID="{BD944D9D-0B89-4D1B-A872-7D3DE9E6E616}" presName="Child1" presStyleLbl="revTx" presStyleIdx="0" presStyleCnt="3">
        <dgm:presLayoutVars>
          <dgm:chMax/>
          <dgm:chPref val="0"/>
          <dgm:bulletEnabled val="1"/>
        </dgm:presLayoutVars>
      </dgm:prSet>
      <dgm:spPr/>
      <dgm:t>
        <a:bodyPr/>
        <a:lstStyle/>
        <a:p>
          <a:endParaRPr lang="en-US"/>
        </a:p>
      </dgm:t>
    </dgm:pt>
    <dgm:pt modelId="{1C0563A2-F524-4994-8411-9F3BF5D39D0D}" type="pres">
      <dgm:prSet presAssocID="{7318383C-1553-4D9B-A8B7-78335CBCB634}" presName="Child2Accent1" presStyleLbl="alignNode1" presStyleIdx="20" presStyleCnt="34"/>
      <dgm:spPr/>
      <dgm:t>
        <a:bodyPr/>
        <a:lstStyle/>
        <a:p>
          <a:endParaRPr lang="en-US"/>
        </a:p>
      </dgm:t>
    </dgm:pt>
    <dgm:pt modelId="{F50B3E60-2A66-441A-95D7-78108F1411E8}" type="pres">
      <dgm:prSet presAssocID="{7318383C-1553-4D9B-A8B7-78335CBCB634}" presName="Child2Accent2" presStyleLbl="alignNode1" presStyleIdx="21" presStyleCnt="34"/>
      <dgm:spPr/>
      <dgm:t>
        <a:bodyPr/>
        <a:lstStyle/>
        <a:p>
          <a:endParaRPr lang="en-US"/>
        </a:p>
      </dgm:t>
    </dgm:pt>
    <dgm:pt modelId="{2F73FE2A-BE03-4F60-876D-99A95167C8E8}" type="pres">
      <dgm:prSet presAssocID="{7318383C-1553-4D9B-A8B7-78335CBCB634}" presName="Child2Accent3" presStyleLbl="alignNode1" presStyleIdx="22" presStyleCnt="34"/>
      <dgm:spPr/>
      <dgm:t>
        <a:bodyPr/>
        <a:lstStyle/>
        <a:p>
          <a:endParaRPr lang="en-US"/>
        </a:p>
      </dgm:t>
    </dgm:pt>
    <dgm:pt modelId="{B24298A0-2C3F-4312-ADD3-E66D4814E9F0}" type="pres">
      <dgm:prSet presAssocID="{7318383C-1553-4D9B-A8B7-78335CBCB634}" presName="Child2Accent4" presStyleLbl="alignNode1" presStyleIdx="23" presStyleCnt="34"/>
      <dgm:spPr/>
      <dgm:t>
        <a:bodyPr/>
        <a:lstStyle/>
        <a:p>
          <a:endParaRPr lang="en-US"/>
        </a:p>
      </dgm:t>
    </dgm:pt>
    <dgm:pt modelId="{33916FF0-28A8-4911-843A-7A2741745EA8}" type="pres">
      <dgm:prSet presAssocID="{7318383C-1553-4D9B-A8B7-78335CBCB634}" presName="Child2Accent5" presStyleLbl="alignNode1" presStyleIdx="24" presStyleCnt="34"/>
      <dgm:spPr/>
      <dgm:t>
        <a:bodyPr/>
        <a:lstStyle/>
        <a:p>
          <a:endParaRPr lang="en-US"/>
        </a:p>
      </dgm:t>
    </dgm:pt>
    <dgm:pt modelId="{2644DCD8-8AE1-4000-98CF-2BF685293538}" type="pres">
      <dgm:prSet presAssocID="{7318383C-1553-4D9B-A8B7-78335CBCB634}" presName="Child2Accent6" presStyleLbl="alignNode1" presStyleIdx="25" presStyleCnt="34"/>
      <dgm:spPr/>
      <dgm:t>
        <a:bodyPr/>
        <a:lstStyle/>
        <a:p>
          <a:endParaRPr lang="en-US"/>
        </a:p>
      </dgm:t>
    </dgm:pt>
    <dgm:pt modelId="{18D07C7E-294A-43FD-A5B4-9AA6FF3D648D}" type="pres">
      <dgm:prSet presAssocID="{7318383C-1553-4D9B-A8B7-78335CBCB634}" presName="Child2Accent7" presStyleLbl="alignNode1" presStyleIdx="26" presStyleCnt="34"/>
      <dgm:spPr/>
      <dgm:t>
        <a:bodyPr/>
        <a:lstStyle/>
        <a:p>
          <a:endParaRPr lang="en-US"/>
        </a:p>
      </dgm:t>
    </dgm:pt>
    <dgm:pt modelId="{58F7427B-5838-4DB0-AB9A-36F7CF724395}" type="pres">
      <dgm:prSet presAssocID="{7318383C-1553-4D9B-A8B7-78335CBCB634}" presName="Child2" presStyleLbl="revTx" presStyleIdx="1" presStyleCnt="3">
        <dgm:presLayoutVars>
          <dgm:chMax/>
          <dgm:chPref val="0"/>
          <dgm:bulletEnabled val="1"/>
        </dgm:presLayoutVars>
      </dgm:prSet>
      <dgm:spPr/>
      <dgm:t>
        <a:bodyPr/>
        <a:lstStyle/>
        <a:p>
          <a:endParaRPr lang="en-US"/>
        </a:p>
      </dgm:t>
    </dgm:pt>
    <dgm:pt modelId="{37D53E02-1B95-4493-BF5F-F72E7CE45C0D}" type="pres">
      <dgm:prSet presAssocID="{473E00F0-AA2E-4B61-8261-34C645D0874E}" presName="Child3Accent1" presStyleLbl="alignNode1" presStyleIdx="27" presStyleCnt="34"/>
      <dgm:spPr/>
      <dgm:t>
        <a:bodyPr/>
        <a:lstStyle/>
        <a:p>
          <a:endParaRPr lang="en-US"/>
        </a:p>
      </dgm:t>
    </dgm:pt>
    <dgm:pt modelId="{46941F51-FC83-4097-B98C-3DD82ABF7474}" type="pres">
      <dgm:prSet presAssocID="{473E00F0-AA2E-4B61-8261-34C645D0874E}" presName="Child3Accent2" presStyleLbl="alignNode1" presStyleIdx="28" presStyleCnt="34"/>
      <dgm:spPr/>
      <dgm:t>
        <a:bodyPr/>
        <a:lstStyle/>
        <a:p>
          <a:endParaRPr lang="en-US"/>
        </a:p>
      </dgm:t>
    </dgm:pt>
    <dgm:pt modelId="{38CBBD7A-CA16-496F-95B7-B4968B12C8E5}" type="pres">
      <dgm:prSet presAssocID="{473E00F0-AA2E-4B61-8261-34C645D0874E}" presName="Child3Accent3" presStyleLbl="alignNode1" presStyleIdx="29" presStyleCnt="34"/>
      <dgm:spPr/>
      <dgm:t>
        <a:bodyPr/>
        <a:lstStyle/>
        <a:p>
          <a:endParaRPr lang="en-US"/>
        </a:p>
      </dgm:t>
    </dgm:pt>
    <dgm:pt modelId="{C9C80378-7B43-43C3-8BE9-70772BC938D1}" type="pres">
      <dgm:prSet presAssocID="{473E00F0-AA2E-4B61-8261-34C645D0874E}" presName="Child3Accent4" presStyleLbl="alignNode1" presStyleIdx="30" presStyleCnt="34"/>
      <dgm:spPr/>
      <dgm:t>
        <a:bodyPr/>
        <a:lstStyle/>
        <a:p>
          <a:endParaRPr lang="en-US"/>
        </a:p>
      </dgm:t>
    </dgm:pt>
    <dgm:pt modelId="{7BA0455C-116E-4EF3-8A16-E9E9814E59BF}" type="pres">
      <dgm:prSet presAssocID="{473E00F0-AA2E-4B61-8261-34C645D0874E}" presName="Child3Accent5" presStyleLbl="alignNode1" presStyleIdx="31" presStyleCnt="34"/>
      <dgm:spPr/>
      <dgm:t>
        <a:bodyPr/>
        <a:lstStyle/>
        <a:p>
          <a:endParaRPr lang="en-US"/>
        </a:p>
      </dgm:t>
    </dgm:pt>
    <dgm:pt modelId="{7AF71175-F8AB-453C-8E65-5B1B2AD80444}" type="pres">
      <dgm:prSet presAssocID="{473E00F0-AA2E-4B61-8261-34C645D0874E}" presName="Child3Accent6" presStyleLbl="alignNode1" presStyleIdx="32" presStyleCnt="34"/>
      <dgm:spPr/>
      <dgm:t>
        <a:bodyPr/>
        <a:lstStyle/>
        <a:p>
          <a:endParaRPr lang="en-US"/>
        </a:p>
      </dgm:t>
    </dgm:pt>
    <dgm:pt modelId="{79AD3EC1-BEDE-48AE-A372-78DC8A2927DA}" type="pres">
      <dgm:prSet presAssocID="{473E00F0-AA2E-4B61-8261-34C645D0874E}" presName="Child3Accent7" presStyleLbl="alignNode1" presStyleIdx="33" presStyleCnt="34"/>
      <dgm:spPr/>
      <dgm:t>
        <a:bodyPr/>
        <a:lstStyle/>
        <a:p>
          <a:endParaRPr lang="en-US"/>
        </a:p>
      </dgm:t>
    </dgm:pt>
    <dgm:pt modelId="{097027E9-6E29-4D05-88B3-9D588A90EF6A}" type="pres">
      <dgm:prSet presAssocID="{473E00F0-AA2E-4B61-8261-34C645D0874E}" presName="Child3" presStyleLbl="revTx" presStyleIdx="2" presStyleCnt="3">
        <dgm:presLayoutVars>
          <dgm:chMax/>
          <dgm:chPref val="0"/>
          <dgm:bulletEnabled val="1"/>
        </dgm:presLayoutVars>
      </dgm:prSet>
      <dgm:spPr/>
      <dgm:t>
        <a:bodyPr/>
        <a:lstStyle/>
        <a:p>
          <a:endParaRPr lang="en-US"/>
        </a:p>
      </dgm:t>
    </dgm:pt>
  </dgm:ptLst>
  <dgm:cxnLst>
    <dgm:cxn modelId="{7D80A1D4-6FD2-4280-B762-D1CE409A5EE5}" type="presOf" srcId="{E033A458-F693-4B83-AD76-2C42F9007CA1}" destId="{C8C8A146-B4F2-4BD2-8D44-BAFBE9B387E1}" srcOrd="0" destOrd="0" presId="urn:microsoft.com/office/officeart/2011/layout/ConvergingText#1"/>
    <dgm:cxn modelId="{80607C56-2E86-464A-BBB4-2298D5BA4656}" srcId="{E033A458-F693-4B83-AD76-2C42F9007CA1}" destId="{BD944D9D-0B89-4D1B-A872-7D3DE9E6E616}" srcOrd="0" destOrd="0" parTransId="{786E20BF-B75F-4CAE-A532-2F48F9727BD6}" sibTransId="{D0309AC6-6D9C-4543-B896-53E4E939AACA}"/>
    <dgm:cxn modelId="{4CB6A740-7A56-4BCB-8FC2-982DE0FC5116}" type="presOf" srcId="{BD944D9D-0B89-4D1B-A872-7D3DE9E6E616}" destId="{01383A4C-C581-426F-961F-14EC42B3905E}" srcOrd="0" destOrd="0" presId="urn:microsoft.com/office/officeart/2011/layout/ConvergingText#1"/>
    <dgm:cxn modelId="{B671AD7F-A4C6-419F-9145-80FD0F0F071C}" type="presOf" srcId="{473E00F0-AA2E-4B61-8261-34C645D0874E}" destId="{097027E9-6E29-4D05-88B3-9D588A90EF6A}" srcOrd="0" destOrd="0" presId="urn:microsoft.com/office/officeart/2011/layout/ConvergingText#1"/>
    <dgm:cxn modelId="{2D1A7023-5790-4F50-97B7-868FB4FC30A5}" type="presOf" srcId="{7318383C-1553-4D9B-A8B7-78335CBCB634}" destId="{58F7427B-5838-4DB0-AB9A-36F7CF724395}" srcOrd="0" destOrd="0" presId="urn:microsoft.com/office/officeart/2011/layout/ConvergingText#1"/>
    <dgm:cxn modelId="{CD377303-E8CB-407B-B05A-ED0549092087}" type="presOf" srcId="{EB3B247C-762F-4F14-B816-0191A66D491A}" destId="{4B0DF583-1E26-4DDC-9FA8-DADC5F606F57}" srcOrd="0" destOrd="0" presId="urn:microsoft.com/office/officeart/2011/layout/ConvergingText#1"/>
    <dgm:cxn modelId="{01069540-B75B-4C21-A43B-B9AEDB448773}" srcId="{E033A458-F693-4B83-AD76-2C42F9007CA1}" destId="{7318383C-1553-4D9B-A8B7-78335CBCB634}" srcOrd="1" destOrd="0" parTransId="{C918C4FE-F471-4F1B-AD3A-D62CCD8C118F}" sibTransId="{A2DB7F68-6A17-40A4-A04A-525BEE872CE1}"/>
    <dgm:cxn modelId="{0154A806-A5A5-4071-B247-5569F8068D1A}" srcId="{EB3B247C-762F-4F14-B816-0191A66D491A}" destId="{E033A458-F693-4B83-AD76-2C42F9007CA1}" srcOrd="0" destOrd="0" parTransId="{586CEEB9-0419-4B27-B906-3EDCE1617315}" sibTransId="{A2D70A18-074A-4F61-A2F5-0D22900A3E40}"/>
    <dgm:cxn modelId="{AAD56A1F-4765-4174-B898-62CE1CC42479}" srcId="{E033A458-F693-4B83-AD76-2C42F9007CA1}" destId="{473E00F0-AA2E-4B61-8261-34C645D0874E}" srcOrd="2" destOrd="0" parTransId="{898A8D64-6F7A-4040-9F5A-1A27714B8763}" sibTransId="{12498566-9E68-4425-B9C2-5DB1AD346935}"/>
    <dgm:cxn modelId="{A53CC61C-A79A-48CE-B823-A5804FE04F8D}" type="presParOf" srcId="{4B0DF583-1E26-4DDC-9FA8-DADC5F606F57}" destId="{E9BD3AF8-53CD-45E2-B5EB-444C3DD063D7}" srcOrd="0" destOrd="0" presId="urn:microsoft.com/office/officeart/2011/layout/ConvergingText#1"/>
    <dgm:cxn modelId="{E5FE50E5-BBFC-4707-9606-B066358B932D}" type="presParOf" srcId="{E9BD3AF8-53CD-45E2-B5EB-444C3DD063D7}" destId="{91564B22-338D-4209-90DC-FE5450CE1289}" srcOrd="0" destOrd="0" presId="urn:microsoft.com/office/officeart/2011/layout/ConvergingText#1"/>
    <dgm:cxn modelId="{C17D1E7A-D04A-4F2C-8695-CBF4D5306808}" type="presParOf" srcId="{E9BD3AF8-53CD-45E2-B5EB-444C3DD063D7}" destId="{D530CD1F-8A61-4B93-94E2-14F1DE7E8D49}" srcOrd="1" destOrd="0" presId="urn:microsoft.com/office/officeart/2011/layout/ConvergingText#1"/>
    <dgm:cxn modelId="{D03E5A8B-8E11-42D7-8534-D9C3A88365C1}" type="presParOf" srcId="{E9BD3AF8-53CD-45E2-B5EB-444C3DD063D7}" destId="{8891975F-3C2B-46ED-9971-672398657589}" srcOrd="2" destOrd="0" presId="urn:microsoft.com/office/officeart/2011/layout/ConvergingText#1"/>
    <dgm:cxn modelId="{3A4B54A4-75A7-4C33-BA63-3BA2BFBAD9CA}" type="presParOf" srcId="{E9BD3AF8-53CD-45E2-B5EB-444C3DD063D7}" destId="{A3F08D14-025C-4631-AAE8-8092FFE4B2BB}" srcOrd="3" destOrd="0" presId="urn:microsoft.com/office/officeart/2011/layout/ConvergingText#1"/>
    <dgm:cxn modelId="{E3F01DE8-57F2-4E95-9610-31FAFA5038D9}" type="presParOf" srcId="{E9BD3AF8-53CD-45E2-B5EB-444C3DD063D7}" destId="{2784A356-DC8D-45B4-81D1-84C47C806487}" srcOrd="4" destOrd="0" presId="urn:microsoft.com/office/officeart/2011/layout/ConvergingText#1"/>
    <dgm:cxn modelId="{93F156A2-81F2-4487-A84A-8AE1CF7C6FD8}" type="presParOf" srcId="{E9BD3AF8-53CD-45E2-B5EB-444C3DD063D7}" destId="{8F266271-8993-4F94-A6E8-CEB1828FA4CD}" srcOrd="5" destOrd="0" presId="urn:microsoft.com/office/officeart/2011/layout/ConvergingText#1"/>
    <dgm:cxn modelId="{8F8DCCDC-57C0-46C0-BF9D-9278AE5E380B}" type="presParOf" srcId="{E9BD3AF8-53CD-45E2-B5EB-444C3DD063D7}" destId="{60468964-131F-4D63-AB1A-F686CC9195F0}" srcOrd="6" destOrd="0" presId="urn:microsoft.com/office/officeart/2011/layout/ConvergingText#1"/>
    <dgm:cxn modelId="{0EAB66D0-7EF8-4C3D-A6BD-5AFBB20BA288}" type="presParOf" srcId="{E9BD3AF8-53CD-45E2-B5EB-444C3DD063D7}" destId="{FE7946DC-EC4D-4FE8-9D7A-C4E684BCFEEF}" srcOrd="7" destOrd="0" presId="urn:microsoft.com/office/officeart/2011/layout/ConvergingText#1"/>
    <dgm:cxn modelId="{14917D62-108E-481A-A4BF-B8CF9694F114}" type="presParOf" srcId="{E9BD3AF8-53CD-45E2-B5EB-444C3DD063D7}" destId="{8123EE42-DFCF-439E-818D-57EBED988641}" srcOrd="8" destOrd="0" presId="urn:microsoft.com/office/officeart/2011/layout/ConvergingText#1"/>
    <dgm:cxn modelId="{FF050854-1BF3-4749-A146-04E496B400D0}" type="presParOf" srcId="{E9BD3AF8-53CD-45E2-B5EB-444C3DD063D7}" destId="{DF1C8364-9BC6-41E6-A5AB-4B9046FCE5F3}" srcOrd="9" destOrd="0" presId="urn:microsoft.com/office/officeart/2011/layout/ConvergingText#1"/>
    <dgm:cxn modelId="{C090EDA2-5F0E-40F4-A644-43A7F9EB6355}" type="presParOf" srcId="{E9BD3AF8-53CD-45E2-B5EB-444C3DD063D7}" destId="{C8C8A146-B4F2-4BD2-8D44-BAFBE9B387E1}" srcOrd="10" destOrd="0" presId="urn:microsoft.com/office/officeart/2011/layout/ConvergingText#1"/>
    <dgm:cxn modelId="{C5886609-833A-4502-96D0-B5BBAFFD1CD6}" type="presParOf" srcId="{E9BD3AF8-53CD-45E2-B5EB-444C3DD063D7}" destId="{EDCFD278-80D1-4B0F-8C4E-D0CBFD7D4E8B}" srcOrd="11" destOrd="0" presId="urn:microsoft.com/office/officeart/2011/layout/ConvergingText#1"/>
    <dgm:cxn modelId="{8D35BAE1-1F13-4540-9CA3-E2D457D35D90}" type="presParOf" srcId="{E9BD3AF8-53CD-45E2-B5EB-444C3DD063D7}" destId="{1F0B8436-10E0-43F1-9351-8AC00EA9C2B8}" srcOrd="12" destOrd="0" presId="urn:microsoft.com/office/officeart/2011/layout/ConvergingText#1"/>
    <dgm:cxn modelId="{5957A587-C9F9-4395-9DD5-11AE135D4615}" type="presParOf" srcId="{E9BD3AF8-53CD-45E2-B5EB-444C3DD063D7}" destId="{53DFA2D6-A39A-4654-B0A1-055391EDB3D8}" srcOrd="13" destOrd="0" presId="urn:microsoft.com/office/officeart/2011/layout/ConvergingText#1"/>
    <dgm:cxn modelId="{03024CE5-93F6-4FEB-A4D2-DBD3178AA2F9}" type="presParOf" srcId="{E9BD3AF8-53CD-45E2-B5EB-444C3DD063D7}" destId="{57E4B7C0-59BD-4101-B5A0-DB3433B61D3D}" srcOrd="14" destOrd="0" presId="urn:microsoft.com/office/officeart/2011/layout/ConvergingText#1"/>
    <dgm:cxn modelId="{FF54C4D0-0616-426D-BB61-37E1D455C69A}" type="presParOf" srcId="{E9BD3AF8-53CD-45E2-B5EB-444C3DD063D7}" destId="{FAEA7D71-5C71-451B-B3BB-85F09AEA2201}" srcOrd="15" destOrd="0" presId="urn:microsoft.com/office/officeart/2011/layout/ConvergingText#1"/>
    <dgm:cxn modelId="{553C13CB-E495-451F-A835-EAC2CBF2AE10}" type="presParOf" srcId="{E9BD3AF8-53CD-45E2-B5EB-444C3DD063D7}" destId="{F84A093B-8632-414D-868F-4A240667E905}" srcOrd="16" destOrd="0" presId="urn:microsoft.com/office/officeart/2011/layout/ConvergingText#1"/>
    <dgm:cxn modelId="{003761FD-92C0-45B3-A66B-D79931DE41AF}" type="presParOf" srcId="{E9BD3AF8-53CD-45E2-B5EB-444C3DD063D7}" destId="{85AB7C4C-C3D6-4CE4-B3E6-E1BDC0554F68}" srcOrd="17" destOrd="0" presId="urn:microsoft.com/office/officeart/2011/layout/ConvergingText#1"/>
    <dgm:cxn modelId="{C2BDE8A9-F9B3-42EC-8FA5-C3CA071697AC}" type="presParOf" srcId="{E9BD3AF8-53CD-45E2-B5EB-444C3DD063D7}" destId="{701E3622-FE00-4760-93CA-71D73A9566AB}" srcOrd="18" destOrd="0" presId="urn:microsoft.com/office/officeart/2011/layout/ConvergingText#1"/>
    <dgm:cxn modelId="{EFE35B9A-62D8-4F51-AA20-34AE48ADF3EB}" type="presParOf" srcId="{E9BD3AF8-53CD-45E2-B5EB-444C3DD063D7}" destId="{CDCFFD9B-E409-4464-80CC-D11987EE6F3E}" srcOrd="19" destOrd="0" presId="urn:microsoft.com/office/officeart/2011/layout/ConvergingText#1"/>
    <dgm:cxn modelId="{FCB0C30B-66D2-4B7E-9B54-F895547A3436}" type="presParOf" srcId="{E9BD3AF8-53CD-45E2-B5EB-444C3DD063D7}" destId="{01383A4C-C581-426F-961F-14EC42B3905E}" srcOrd="20" destOrd="0" presId="urn:microsoft.com/office/officeart/2011/layout/ConvergingText#1"/>
    <dgm:cxn modelId="{DD35C9F8-5BA2-44AA-BE07-E63EBA2BE881}" type="presParOf" srcId="{E9BD3AF8-53CD-45E2-B5EB-444C3DD063D7}" destId="{1C0563A2-F524-4994-8411-9F3BF5D39D0D}" srcOrd="21" destOrd="0" presId="urn:microsoft.com/office/officeart/2011/layout/ConvergingText#1"/>
    <dgm:cxn modelId="{0E05110B-5F8C-475D-B00A-E04ABF4A840A}" type="presParOf" srcId="{E9BD3AF8-53CD-45E2-B5EB-444C3DD063D7}" destId="{F50B3E60-2A66-441A-95D7-78108F1411E8}" srcOrd="22" destOrd="0" presId="urn:microsoft.com/office/officeart/2011/layout/ConvergingText#1"/>
    <dgm:cxn modelId="{7C3B79BB-B0E4-4E62-A60F-8D7F666682B5}" type="presParOf" srcId="{E9BD3AF8-53CD-45E2-B5EB-444C3DD063D7}" destId="{2F73FE2A-BE03-4F60-876D-99A95167C8E8}" srcOrd="23" destOrd="0" presId="urn:microsoft.com/office/officeart/2011/layout/ConvergingText#1"/>
    <dgm:cxn modelId="{00B991C7-893D-4FBF-92C7-0798EB51DC7C}" type="presParOf" srcId="{E9BD3AF8-53CD-45E2-B5EB-444C3DD063D7}" destId="{B24298A0-2C3F-4312-ADD3-E66D4814E9F0}" srcOrd="24" destOrd="0" presId="urn:microsoft.com/office/officeart/2011/layout/ConvergingText#1"/>
    <dgm:cxn modelId="{2182F5D2-49B0-4D7A-BC39-F766FAA7DE7F}" type="presParOf" srcId="{E9BD3AF8-53CD-45E2-B5EB-444C3DD063D7}" destId="{33916FF0-28A8-4911-843A-7A2741745EA8}" srcOrd="25" destOrd="0" presId="urn:microsoft.com/office/officeart/2011/layout/ConvergingText#1"/>
    <dgm:cxn modelId="{59FFC6D5-0080-44F3-9163-413C5CC48635}" type="presParOf" srcId="{E9BD3AF8-53CD-45E2-B5EB-444C3DD063D7}" destId="{2644DCD8-8AE1-4000-98CF-2BF685293538}" srcOrd="26" destOrd="0" presId="urn:microsoft.com/office/officeart/2011/layout/ConvergingText#1"/>
    <dgm:cxn modelId="{0F4C1899-C2EF-48CB-8081-5E2C14136B61}" type="presParOf" srcId="{E9BD3AF8-53CD-45E2-B5EB-444C3DD063D7}" destId="{18D07C7E-294A-43FD-A5B4-9AA6FF3D648D}" srcOrd="27" destOrd="0" presId="urn:microsoft.com/office/officeart/2011/layout/ConvergingText#1"/>
    <dgm:cxn modelId="{21AD3E90-B4C0-4EC6-8552-4D73A4CBB1CF}" type="presParOf" srcId="{E9BD3AF8-53CD-45E2-B5EB-444C3DD063D7}" destId="{58F7427B-5838-4DB0-AB9A-36F7CF724395}" srcOrd="28" destOrd="0" presId="urn:microsoft.com/office/officeart/2011/layout/ConvergingText#1"/>
    <dgm:cxn modelId="{0917000D-4C0A-498F-B63E-4ACDA3D90843}" type="presParOf" srcId="{E9BD3AF8-53CD-45E2-B5EB-444C3DD063D7}" destId="{37D53E02-1B95-4493-BF5F-F72E7CE45C0D}" srcOrd="29" destOrd="0" presId="urn:microsoft.com/office/officeart/2011/layout/ConvergingText#1"/>
    <dgm:cxn modelId="{47753774-A0A3-451B-98C6-8193A6148EC5}" type="presParOf" srcId="{E9BD3AF8-53CD-45E2-B5EB-444C3DD063D7}" destId="{46941F51-FC83-4097-B98C-3DD82ABF7474}" srcOrd="30" destOrd="0" presId="urn:microsoft.com/office/officeart/2011/layout/ConvergingText#1"/>
    <dgm:cxn modelId="{9800703B-16F2-43D8-A970-2A5BC63A54D3}" type="presParOf" srcId="{E9BD3AF8-53CD-45E2-B5EB-444C3DD063D7}" destId="{38CBBD7A-CA16-496F-95B7-B4968B12C8E5}" srcOrd="31" destOrd="0" presId="urn:microsoft.com/office/officeart/2011/layout/ConvergingText#1"/>
    <dgm:cxn modelId="{1B5F088C-2F97-4728-93CA-B94C197B4B84}" type="presParOf" srcId="{E9BD3AF8-53CD-45E2-B5EB-444C3DD063D7}" destId="{C9C80378-7B43-43C3-8BE9-70772BC938D1}" srcOrd="32" destOrd="0" presId="urn:microsoft.com/office/officeart/2011/layout/ConvergingText#1"/>
    <dgm:cxn modelId="{B88F6A6B-49DC-4740-95D8-3DF21EC9FE86}" type="presParOf" srcId="{E9BD3AF8-53CD-45E2-B5EB-444C3DD063D7}" destId="{7BA0455C-116E-4EF3-8A16-E9E9814E59BF}" srcOrd="33" destOrd="0" presId="urn:microsoft.com/office/officeart/2011/layout/ConvergingText#1"/>
    <dgm:cxn modelId="{D1D5919B-9059-4C6C-BAB4-D0FE372E7EA1}" type="presParOf" srcId="{E9BD3AF8-53CD-45E2-B5EB-444C3DD063D7}" destId="{7AF71175-F8AB-453C-8E65-5B1B2AD80444}" srcOrd="34" destOrd="0" presId="urn:microsoft.com/office/officeart/2011/layout/ConvergingText#1"/>
    <dgm:cxn modelId="{07ADE8A7-F1B0-461B-A1C8-E6B38EC7AFF2}" type="presParOf" srcId="{E9BD3AF8-53CD-45E2-B5EB-444C3DD063D7}" destId="{79AD3EC1-BEDE-48AE-A372-78DC8A2927DA}" srcOrd="35" destOrd="0" presId="urn:microsoft.com/office/officeart/2011/layout/ConvergingText#1"/>
    <dgm:cxn modelId="{143A3BBC-BF30-4A20-B33C-F452EFB55C25}" type="presParOf" srcId="{E9BD3AF8-53CD-45E2-B5EB-444C3DD063D7}" destId="{097027E9-6E29-4D05-88B3-9D588A90EF6A}" srcOrd="36" destOrd="0" presId="urn:microsoft.com/office/officeart/2011/layout/ConvergingTex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4AF90-69FB-41B0-BDFE-44B2631C3BDB}">
      <dsp:nvSpPr>
        <dsp:cNvPr id="0" name=""/>
        <dsp:cNvSpPr/>
      </dsp:nvSpPr>
      <dsp:spPr>
        <a:xfrm>
          <a:off x="1600200" y="762418"/>
          <a:ext cx="875705" cy="303963"/>
        </a:xfrm>
        <a:custGeom>
          <a:avLst/>
          <a:gdLst/>
          <a:ahLst/>
          <a:cxnLst/>
          <a:rect l="0" t="0" r="0" b="0"/>
          <a:pathLst>
            <a:path>
              <a:moveTo>
                <a:pt x="0" y="0"/>
              </a:moveTo>
              <a:lnTo>
                <a:pt x="0" y="151981"/>
              </a:lnTo>
              <a:lnTo>
                <a:pt x="875705" y="151981"/>
              </a:lnTo>
              <a:lnTo>
                <a:pt x="875705" y="303963"/>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EDEE8B4-6839-47FB-BEF9-37D33BFE9AC3}">
      <dsp:nvSpPr>
        <dsp:cNvPr id="0" name=""/>
        <dsp:cNvSpPr/>
      </dsp:nvSpPr>
      <dsp:spPr>
        <a:xfrm>
          <a:off x="724494" y="762418"/>
          <a:ext cx="875705" cy="303963"/>
        </a:xfrm>
        <a:custGeom>
          <a:avLst/>
          <a:gdLst/>
          <a:ahLst/>
          <a:cxnLst/>
          <a:rect l="0" t="0" r="0" b="0"/>
          <a:pathLst>
            <a:path>
              <a:moveTo>
                <a:pt x="875705" y="0"/>
              </a:moveTo>
              <a:lnTo>
                <a:pt x="875705" y="151981"/>
              </a:lnTo>
              <a:lnTo>
                <a:pt x="0" y="151981"/>
              </a:lnTo>
              <a:lnTo>
                <a:pt x="0" y="303963"/>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A520E6B-FD14-4772-B4A7-66D5E88A235F}">
      <dsp:nvSpPr>
        <dsp:cNvPr id="0" name=""/>
        <dsp:cNvSpPr/>
      </dsp:nvSpPr>
      <dsp:spPr>
        <a:xfrm>
          <a:off x="876476" y="38694"/>
          <a:ext cx="1447446" cy="72372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latin typeface="Adobe Gothic Std B" pitchFamily="34" charset="-128"/>
              <a:ea typeface="Adobe Gothic Std B" pitchFamily="34" charset="-128"/>
            </a:rPr>
            <a:t>Cluster Evaluation</a:t>
          </a:r>
          <a:endParaRPr lang="en-US" sz="1600" b="0" kern="1200" dirty="0">
            <a:latin typeface="Adobe Gothic Std B" pitchFamily="34" charset="-128"/>
            <a:ea typeface="Adobe Gothic Std B" pitchFamily="34" charset="-128"/>
          </a:endParaRPr>
        </a:p>
      </dsp:txBody>
      <dsp:txXfrm>
        <a:off x="876476" y="38694"/>
        <a:ext cx="1447446" cy="723723"/>
      </dsp:txXfrm>
    </dsp:sp>
    <dsp:sp modelId="{77BA5C37-4491-4725-BC71-BAB79A89E2D3}">
      <dsp:nvSpPr>
        <dsp:cNvPr id="0" name=""/>
        <dsp:cNvSpPr/>
      </dsp:nvSpPr>
      <dsp:spPr>
        <a:xfrm>
          <a:off x="771" y="1066381"/>
          <a:ext cx="1447446" cy="72372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latin typeface="Adobe Gothic Std B" pitchFamily="34" charset="-128"/>
              <a:ea typeface="Adobe Gothic Std B" pitchFamily="34" charset="-128"/>
            </a:rPr>
            <a:t>Internal</a:t>
          </a:r>
          <a:endParaRPr lang="en-US" sz="1600" b="0" kern="1200" dirty="0">
            <a:latin typeface="Adobe Gothic Std B" pitchFamily="34" charset="-128"/>
            <a:ea typeface="Adobe Gothic Std B" pitchFamily="34" charset="-128"/>
          </a:endParaRPr>
        </a:p>
      </dsp:txBody>
      <dsp:txXfrm>
        <a:off x="771" y="1066381"/>
        <a:ext cx="1447446" cy="723723"/>
      </dsp:txXfrm>
    </dsp:sp>
    <dsp:sp modelId="{EA09C0E7-BC70-4543-881F-BC4D229106B4}">
      <dsp:nvSpPr>
        <dsp:cNvPr id="0" name=""/>
        <dsp:cNvSpPr/>
      </dsp:nvSpPr>
      <dsp:spPr>
        <a:xfrm>
          <a:off x="1752181" y="1066381"/>
          <a:ext cx="1447446" cy="72372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latin typeface="Adobe Gothic Std B" pitchFamily="34" charset="-128"/>
              <a:ea typeface="Adobe Gothic Std B" pitchFamily="34" charset="-128"/>
            </a:rPr>
            <a:t>External</a:t>
          </a:r>
          <a:endParaRPr lang="en-US" sz="1600" b="0" kern="1200" dirty="0">
            <a:latin typeface="Adobe Gothic Std B" pitchFamily="34" charset="-128"/>
            <a:ea typeface="Adobe Gothic Std B" pitchFamily="34" charset="-128"/>
          </a:endParaRPr>
        </a:p>
      </dsp:txBody>
      <dsp:txXfrm>
        <a:off x="1752181" y="1066381"/>
        <a:ext cx="1447446" cy="723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64B22-338D-4209-90DC-FE5450CE1289}">
      <dsp:nvSpPr>
        <dsp:cNvPr id="0" name=""/>
        <dsp:cNvSpPr/>
      </dsp:nvSpPr>
      <dsp:spPr>
        <a:xfrm>
          <a:off x="6626144" y="1595765"/>
          <a:ext cx="176055" cy="17605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30CD1F-8A61-4B93-94E2-14F1DE7E8D49}">
      <dsp:nvSpPr>
        <dsp:cNvPr id="0" name=""/>
        <dsp:cNvSpPr/>
      </dsp:nvSpPr>
      <dsp:spPr>
        <a:xfrm>
          <a:off x="6303478" y="1595765"/>
          <a:ext cx="176055" cy="176052"/>
        </a:xfrm>
        <a:prstGeom prst="ellipse">
          <a:avLst/>
        </a:prstGeom>
        <a:solidFill>
          <a:schemeClr val="accent2">
            <a:hueOff val="30898"/>
            <a:satOff val="-87"/>
            <a:lumOff val="48"/>
            <a:alphaOff val="0"/>
          </a:schemeClr>
        </a:solidFill>
        <a:ln w="12700" cap="flat" cmpd="sng" algn="ctr">
          <a:solidFill>
            <a:schemeClr val="accent2">
              <a:hueOff val="30898"/>
              <a:satOff val="-87"/>
              <a:lumOff val="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91975F-3C2B-46ED-9971-672398657589}">
      <dsp:nvSpPr>
        <dsp:cNvPr id="0" name=""/>
        <dsp:cNvSpPr/>
      </dsp:nvSpPr>
      <dsp:spPr>
        <a:xfrm>
          <a:off x="5980813" y="1595765"/>
          <a:ext cx="176055" cy="176052"/>
        </a:xfrm>
        <a:prstGeom prst="ellipse">
          <a:avLst/>
        </a:prstGeom>
        <a:solidFill>
          <a:schemeClr val="accent2">
            <a:hueOff val="61796"/>
            <a:satOff val="-174"/>
            <a:lumOff val="95"/>
            <a:alphaOff val="0"/>
          </a:schemeClr>
        </a:solidFill>
        <a:ln w="12700" cap="flat" cmpd="sng" algn="ctr">
          <a:solidFill>
            <a:schemeClr val="accent2">
              <a:hueOff val="61796"/>
              <a:satOff val="-174"/>
              <a:lumOff val="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08D14-025C-4631-AAE8-8092FFE4B2BB}">
      <dsp:nvSpPr>
        <dsp:cNvPr id="0" name=""/>
        <dsp:cNvSpPr/>
      </dsp:nvSpPr>
      <dsp:spPr>
        <a:xfrm>
          <a:off x="5658760" y="1595765"/>
          <a:ext cx="176055" cy="176052"/>
        </a:xfrm>
        <a:prstGeom prst="ellipse">
          <a:avLst/>
        </a:prstGeom>
        <a:solidFill>
          <a:schemeClr val="accent2">
            <a:hueOff val="92693"/>
            <a:satOff val="-261"/>
            <a:lumOff val="143"/>
            <a:alphaOff val="0"/>
          </a:schemeClr>
        </a:solidFill>
        <a:ln w="12700" cap="flat" cmpd="sng" algn="ctr">
          <a:solidFill>
            <a:schemeClr val="accent2">
              <a:hueOff val="92693"/>
              <a:satOff val="-261"/>
              <a:lumOff val="1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84A356-DC8D-45B4-81D1-84C47C806487}">
      <dsp:nvSpPr>
        <dsp:cNvPr id="0" name=""/>
        <dsp:cNvSpPr/>
      </dsp:nvSpPr>
      <dsp:spPr>
        <a:xfrm>
          <a:off x="5336095" y="1595765"/>
          <a:ext cx="176055" cy="176052"/>
        </a:xfrm>
        <a:prstGeom prst="ellipse">
          <a:avLst/>
        </a:prstGeom>
        <a:solidFill>
          <a:schemeClr val="accent2">
            <a:hueOff val="123591"/>
            <a:satOff val="-348"/>
            <a:lumOff val="190"/>
            <a:alphaOff val="0"/>
          </a:schemeClr>
        </a:solidFill>
        <a:ln w="12700" cap="flat" cmpd="sng" algn="ctr">
          <a:solidFill>
            <a:schemeClr val="accent2">
              <a:hueOff val="123591"/>
              <a:satOff val="-348"/>
              <a:lumOff val="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266271-8993-4F94-A6E8-CEB1828FA4CD}">
      <dsp:nvSpPr>
        <dsp:cNvPr id="0" name=""/>
        <dsp:cNvSpPr/>
      </dsp:nvSpPr>
      <dsp:spPr>
        <a:xfrm>
          <a:off x="4837374" y="1507738"/>
          <a:ext cx="352110" cy="352394"/>
        </a:xfrm>
        <a:prstGeom prst="ellipse">
          <a:avLst/>
        </a:prstGeom>
        <a:solidFill>
          <a:schemeClr val="accent2">
            <a:hueOff val="154489"/>
            <a:satOff val="-435"/>
            <a:lumOff val="238"/>
            <a:alphaOff val="0"/>
          </a:schemeClr>
        </a:solidFill>
        <a:ln w="12700" cap="flat" cmpd="sng" algn="ctr">
          <a:solidFill>
            <a:schemeClr val="accent2">
              <a:hueOff val="154489"/>
              <a:satOff val="-435"/>
              <a:lumOff val="2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68964-131F-4D63-AB1A-F686CC9195F0}">
      <dsp:nvSpPr>
        <dsp:cNvPr id="0" name=""/>
        <dsp:cNvSpPr/>
      </dsp:nvSpPr>
      <dsp:spPr>
        <a:xfrm>
          <a:off x="6339057" y="1232077"/>
          <a:ext cx="176055" cy="176052"/>
        </a:xfrm>
        <a:prstGeom prst="ellipse">
          <a:avLst/>
        </a:prstGeom>
        <a:solidFill>
          <a:schemeClr val="accent2">
            <a:hueOff val="185387"/>
            <a:satOff val="-523"/>
            <a:lumOff val="285"/>
            <a:alphaOff val="0"/>
          </a:schemeClr>
        </a:solidFill>
        <a:ln w="12700" cap="flat" cmpd="sng" algn="ctr">
          <a:solidFill>
            <a:schemeClr val="accent2">
              <a:hueOff val="185387"/>
              <a:satOff val="-523"/>
              <a:lumOff val="2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7946DC-EC4D-4FE8-9D7A-C4E684BCFEEF}">
      <dsp:nvSpPr>
        <dsp:cNvPr id="0" name=""/>
        <dsp:cNvSpPr/>
      </dsp:nvSpPr>
      <dsp:spPr>
        <a:xfrm>
          <a:off x="6339057" y="1962058"/>
          <a:ext cx="176055" cy="176052"/>
        </a:xfrm>
        <a:prstGeom prst="ellipse">
          <a:avLst/>
        </a:prstGeom>
        <a:solidFill>
          <a:schemeClr val="accent2">
            <a:hueOff val="216284"/>
            <a:satOff val="-610"/>
            <a:lumOff val="333"/>
            <a:alphaOff val="0"/>
          </a:schemeClr>
        </a:solidFill>
        <a:ln w="12700" cap="flat" cmpd="sng" algn="ctr">
          <a:solidFill>
            <a:schemeClr val="accent2">
              <a:hueOff val="216284"/>
              <a:satOff val="-610"/>
              <a:lumOff val="3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23EE42-DFCF-439E-818D-57EBED988641}">
      <dsp:nvSpPr>
        <dsp:cNvPr id="0" name=""/>
        <dsp:cNvSpPr/>
      </dsp:nvSpPr>
      <dsp:spPr>
        <a:xfrm>
          <a:off x="6496096" y="1390177"/>
          <a:ext cx="176055" cy="176052"/>
        </a:xfrm>
        <a:prstGeom prst="ellipse">
          <a:avLst/>
        </a:prstGeom>
        <a:solidFill>
          <a:schemeClr val="accent2">
            <a:hueOff val="247182"/>
            <a:satOff val="-697"/>
            <a:lumOff val="380"/>
            <a:alphaOff val="0"/>
          </a:schemeClr>
        </a:solidFill>
        <a:ln w="12700" cap="flat" cmpd="sng" algn="ctr">
          <a:solidFill>
            <a:schemeClr val="accent2">
              <a:hueOff val="247182"/>
              <a:satOff val="-697"/>
              <a:lumOff val="3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1C8364-9BC6-41E6-A5AB-4B9046FCE5F3}">
      <dsp:nvSpPr>
        <dsp:cNvPr id="0" name=""/>
        <dsp:cNvSpPr/>
      </dsp:nvSpPr>
      <dsp:spPr>
        <a:xfrm>
          <a:off x="6506525" y="1804827"/>
          <a:ext cx="176055" cy="176052"/>
        </a:xfrm>
        <a:prstGeom prst="ellipse">
          <a:avLst/>
        </a:prstGeom>
        <a:solidFill>
          <a:schemeClr val="accent2">
            <a:hueOff val="278080"/>
            <a:satOff val="-784"/>
            <a:lumOff val="428"/>
            <a:alphaOff val="0"/>
          </a:schemeClr>
        </a:solidFill>
        <a:ln w="12700" cap="flat" cmpd="sng" algn="ctr">
          <a:solidFill>
            <a:schemeClr val="accent2">
              <a:hueOff val="278080"/>
              <a:satOff val="-784"/>
              <a:lumOff val="4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C8A146-B4F2-4BD2-8D44-BAFBE9B387E1}">
      <dsp:nvSpPr>
        <dsp:cNvPr id="0" name=""/>
        <dsp:cNvSpPr/>
      </dsp:nvSpPr>
      <dsp:spPr>
        <a:xfrm>
          <a:off x="2908741" y="792525"/>
          <a:ext cx="1782635" cy="1782820"/>
        </a:xfrm>
        <a:prstGeom prst="ellipse">
          <a:avLst/>
        </a:prstGeom>
        <a:solidFill>
          <a:schemeClr val="accent2">
            <a:hueOff val="308978"/>
            <a:satOff val="-871"/>
            <a:lumOff val="475"/>
            <a:alphaOff val="0"/>
          </a:schemeClr>
        </a:solidFill>
        <a:ln w="12700" cap="flat" cmpd="sng" algn="ctr">
          <a:solidFill>
            <a:schemeClr val="accent2">
              <a:hueOff val="308978"/>
              <a:satOff val="-871"/>
              <a:lumOff val="4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a:t>S_Dbw</a:t>
          </a:r>
        </a:p>
      </dsp:txBody>
      <dsp:txXfrm>
        <a:off x="3169802" y="1053613"/>
        <a:ext cx="1260513" cy="1260644"/>
      </dsp:txXfrm>
    </dsp:sp>
    <dsp:sp modelId="{EDCFD278-80D1-4B0F-8C4E-D0CBFD7D4E8B}">
      <dsp:nvSpPr>
        <dsp:cNvPr id="0" name=""/>
        <dsp:cNvSpPr/>
      </dsp:nvSpPr>
      <dsp:spPr>
        <a:xfrm>
          <a:off x="2775626" y="640217"/>
          <a:ext cx="352110" cy="352394"/>
        </a:xfrm>
        <a:prstGeom prst="ellipse">
          <a:avLst/>
        </a:prstGeom>
        <a:solidFill>
          <a:schemeClr val="accent2">
            <a:hueOff val="339875"/>
            <a:satOff val="-958"/>
            <a:lumOff val="523"/>
            <a:alphaOff val="0"/>
          </a:schemeClr>
        </a:solidFill>
        <a:ln w="12700" cap="flat" cmpd="sng" algn="ctr">
          <a:solidFill>
            <a:schemeClr val="accent2">
              <a:hueOff val="339875"/>
              <a:satOff val="-958"/>
              <a:lumOff val="5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0B8436-10E0-43F1-9351-8AC00EA9C2B8}">
      <dsp:nvSpPr>
        <dsp:cNvPr id="0" name=""/>
        <dsp:cNvSpPr/>
      </dsp:nvSpPr>
      <dsp:spPr>
        <a:xfrm>
          <a:off x="2549883" y="454319"/>
          <a:ext cx="176055" cy="176052"/>
        </a:xfrm>
        <a:prstGeom prst="ellipse">
          <a:avLst/>
        </a:prstGeom>
        <a:solidFill>
          <a:schemeClr val="accent2">
            <a:hueOff val="370773"/>
            <a:satOff val="-1045"/>
            <a:lumOff val="571"/>
            <a:alphaOff val="0"/>
          </a:schemeClr>
        </a:solidFill>
        <a:ln w="12700" cap="flat" cmpd="sng" algn="ctr">
          <a:solidFill>
            <a:schemeClr val="accent2">
              <a:hueOff val="370773"/>
              <a:satOff val="-1045"/>
              <a:lumOff val="5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DFA2D6-A39A-4654-B0A1-055391EDB3D8}">
      <dsp:nvSpPr>
        <dsp:cNvPr id="0" name=""/>
        <dsp:cNvSpPr/>
      </dsp:nvSpPr>
      <dsp:spPr>
        <a:xfrm>
          <a:off x="2173848" y="454319"/>
          <a:ext cx="176055" cy="176052"/>
        </a:xfrm>
        <a:prstGeom prst="ellipse">
          <a:avLst/>
        </a:prstGeom>
        <a:solidFill>
          <a:schemeClr val="accent2">
            <a:hueOff val="401671"/>
            <a:satOff val="-1132"/>
            <a:lumOff val="618"/>
            <a:alphaOff val="0"/>
          </a:schemeClr>
        </a:solidFill>
        <a:ln w="12700" cap="flat" cmpd="sng" algn="ctr">
          <a:solidFill>
            <a:schemeClr val="accent2">
              <a:hueOff val="401671"/>
              <a:satOff val="-1132"/>
              <a:lumOff val="6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E4B7C0-59BD-4101-B5A0-DB3433B61D3D}">
      <dsp:nvSpPr>
        <dsp:cNvPr id="0" name=""/>
        <dsp:cNvSpPr/>
      </dsp:nvSpPr>
      <dsp:spPr>
        <a:xfrm>
          <a:off x="1797814" y="454319"/>
          <a:ext cx="176055" cy="176052"/>
        </a:xfrm>
        <a:prstGeom prst="ellipse">
          <a:avLst/>
        </a:prstGeom>
        <a:solidFill>
          <a:schemeClr val="accent2">
            <a:hueOff val="432569"/>
            <a:satOff val="-1219"/>
            <a:lumOff val="666"/>
            <a:alphaOff val="0"/>
          </a:schemeClr>
        </a:solidFill>
        <a:ln w="12700" cap="flat" cmpd="sng" algn="ctr">
          <a:solidFill>
            <a:schemeClr val="accent2">
              <a:hueOff val="432569"/>
              <a:satOff val="-1219"/>
              <a:lumOff val="66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A7D71-5C71-451B-B3BB-85F09AEA2201}">
      <dsp:nvSpPr>
        <dsp:cNvPr id="0" name=""/>
        <dsp:cNvSpPr/>
      </dsp:nvSpPr>
      <dsp:spPr>
        <a:xfrm>
          <a:off x="1421780" y="454319"/>
          <a:ext cx="176055" cy="176052"/>
        </a:xfrm>
        <a:prstGeom prst="ellipse">
          <a:avLst/>
        </a:prstGeom>
        <a:solidFill>
          <a:schemeClr val="accent2">
            <a:hueOff val="463466"/>
            <a:satOff val="-1306"/>
            <a:lumOff val="713"/>
            <a:alphaOff val="0"/>
          </a:schemeClr>
        </a:solidFill>
        <a:ln w="12700" cap="flat" cmpd="sng" algn="ctr">
          <a:solidFill>
            <a:schemeClr val="accent2">
              <a:hueOff val="463466"/>
              <a:satOff val="-1306"/>
              <a:lumOff val="71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4A093B-8632-414D-868F-4A240667E905}">
      <dsp:nvSpPr>
        <dsp:cNvPr id="0" name=""/>
        <dsp:cNvSpPr/>
      </dsp:nvSpPr>
      <dsp:spPr>
        <a:xfrm>
          <a:off x="1045132" y="454319"/>
          <a:ext cx="176055" cy="176052"/>
        </a:xfrm>
        <a:prstGeom prst="ellipse">
          <a:avLst/>
        </a:prstGeom>
        <a:solidFill>
          <a:schemeClr val="accent2">
            <a:hueOff val="494364"/>
            <a:satOff val="-1393"/>
            <a:lumOff val="761"/>
            <a:alphaOff val="0"/>
          </a:schemeClr>
        </a:solidFill>
        <a:ln w="12700" cap="flat" cmpd="sng" algn="ctr">
          <a:solidFill>
            <a:schemeClr val="accent2">
              <a:hueOff val="494364"/>
              <a:satOff val="-1393"/>
              <a:lumOff val="7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AB7C4C-C3D6-4CE4-B3E6-E1BDC0554F68}">
      <dsp:nvSpPr>
        <dsp:cNvPr id="0" name=""/>
        <dsp:cNvSpPr/>
      </dsp:nvSpPr>
      <dsp:spPr>
        <a:xfrm>
          <a:off x="669098" y="454319"/>
          <a:ext cx="176055" cy="176052"/>
        </a:xfrm>
        <a:prstGeom prst="ellipse">
          <a:avLst/>
        </a:prstGeom>
        <a:solidFill>
          <a:schemeClr val="accent2">
            <a:hueOff val="525262"/>
            <a:satOff val="-1481"/>
            <a:lumOff val="808"/>
            <a:alphaOff val="0"/>
          </a:schemeClr>
        </a:solidFill>
        <a:ln w="12700" cap="flat" cmpd="sng" algn="ctr">
          <a:solidFill>
            <a:schemeClr val="accent2">
              <a:hueOff val="525262"/>
              <a:satOff val="-1481"/>
              <a:lumOff val="8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383A4C-C581-426F-961F-14EC42B3905E}">
      <dsp:nvSpPr>
        <dsp:cNvPr id="0" name=""/>
        <dsp:cNvSpPr/>
      </dsp:nvSpPr>
      <dsp:spPr>
        <a:xfrm>
          <a:off x="667871" y="0"/>
          <a:ext cx="2063588" cy="45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755650">
            <a:lnSpc>
              <a:spcPct val="90000"/>
            </a:lnSpc>
            <a:spcBef>
              <a:spcPct val="0"/>
            </a:spcBef>
            <a:spcAft>
              <a:spcPct val="35000"/>
            </a:spcAft>
          </a:pPr>
          <a:r>
            <a:rPr lang="en-US" sz="1700" kern="1200" dirty="0"/>
            <a:t>LDA (with tf)</a:t>
          </a:r>
        </a:p>
      </dsp:txBody>
      <dsp:txXfrm>
        <a:off x="667871" y="0"/>
        <a:ext cx="2063588" cy="452871"/>
      </dsp:txXfrm>
    </dsp:sp>
    <dsp:sp modelId="{1C0563A2-F524-4994-8411-9F3BF5D39D0D}">
      <dsp:nvSpPr>
        <dsp:cNvPr id="0" name=""/>
        <dsp:cNvSpPr/>
      </dsp:nvSpPr>
      <dsp:spPr>
        <a:xfrm>
          <a:off x="2410020" y="1507738"/>
          <a:ext cx="352110" cy="352394"/>
        </a:xfrm>
        <a:prstGeom prst="ellipse">
          <a:avLst/>
        </a:prstGeom>
        <a:solidFill>
          <a:schemeClr val="accent2">
            <a:hueOff val="617955"/>
            <a:satOff val="-1742"/>
            <a:lumOff val="951"/>
            <a:alphaOff val="0"/>
          </a:schemeClr>
        </a:solidFill>
        <a:ln w="12700" cap="flat" cmpd="sng" algn="ctr">
          <a:solidFill>
            <a:schemeClr val="accent2">
              <a:hueOff val="617955"/>
              <a:satOff val="-1742"/>
              <a:lumOff val="9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B3E60-2A66-441A-95D7-78108F1411E8}">
      <dsp:nvSpPr>
        <dsp:cNvPr id="0" name=""/>
        <dsp:cNvSpPr/>
      </dsp:nvSpPr>
      <dsp:spPr>
        <a:xfrm>
          <a:off x="2061590" y="1595765"/>
          <a:ext cx="176055" cy="176052"/>
        </a:xfrm>
        <a:prstGeom prst="ellipse">
          <a:avLst/>
        </a:prstGeom>
        <a:solidFill>
          <a:schemeClr val="accent2">
            <a:hueOff val="648853"/>
            <a:satOff val="-1829"/>
            <a:lumOff val="998"/>
            <a:alphaOff val="0"/>
          </a:schemeClr>
        </a:solidFill>
        <a:ln w="12700" cap="flat" cmpd="sng" algn="ctr">
          <a:solidFill>
            <a:schemeClr val="accent2">
              <a:hueOff val="648853"/>
              <a:satOff val="-1829"/>
              <a:lumOff val="9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3FE2A-BE03-4F60-876D-99A95167C8E8}">
      <dsp:nvSpPr>
        <dsp:cNvPr id="0" name=""/>
        <dsp:cNvSpPr/>
      </dsp:nvSpPr>
      <dsp:spPr>
        <a:xfrm>
          <a:off x="1713774" y="1595765"/>
          <a:ext cx="176055" cy="176052"/>
        </a:xfrm>
        <a:prstGeom prst="ellipse">
          <a:avLst/>
        </a:prstGeom>
        <a:solidFill>
          <a:schemeClr val="accent2">
            <a:hueOff val="679751"/>
            <a:satOff val="-1916"/>
            <a:lumOff val="1046"/>
            <a:alphaOff val="0"/>
          </a:schemeClr>
        </a:solidFill>
        <a:ln w="12700" cap="flat" cmpd="sng" algn="ctr">
          <a:solidFill>
            <a:schemeClr val="accent2">
              <a:hueOff val="679751"/>
              <a:satOff val="-1916"/>
              <a:lumOff val="10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298A0-2C3F-4312-ADD3-E66D4814E9F0}">
      <dsp:nvSpPr>
        <dsp:cNvPr id="0" name=""/>
        <dsp:cNvSpPr/>
      </dsp:nvSpPr>
      <dsp:spPr>
        <a:xfrm>
          <a:off x="1365344" y="1595765"/>
          <a:ext cx="176055" cy="176052"/>
        </a:xfrm>
        <a:prstGeom prst="ellipse">
          <a:avLst/>
        </a:prstGeom>
        <a:solidFill>
          <a:schemeClr val="accent2">
            <a:hueOff val="710648"/>
            <a:satOff val="-2003"/>
            <a:lumOff val="1094"/>
            <a:alphaOff val="0"/>
          </a:schemeClr>
        </a:solidFill>
        <a:ln w="12700" cap="flat" cmpd="sng" algn="ctr">
          <a:solidFill>
            <a:schemeClr val="accent2">
              <a:hueOff val="710648"/>
              <a:satOff val="-2003"/>
              <a:lumOff val="10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916FF0-28A8-4911-843A-7A2741745EA8}">
      <dsp:nvSpPr>
        <dsp:cNvPr id="0" name=""/>
        <dsp:cNvSpPr/>
      </dsp:nvSpPr>
      <dsp:spPr>
        <a:xfrm>
          <a:off x="1017527" y="1595765"/>
          <a:ext cx="176055" cy="176052"/>
        </a:xfrm>
        <a:prstGeom prst="ellipse">
          <a:avLst/>
        </a:prstGeom>
        <a:solidFill>
          <a:schemeClr val="accent2">
            <a:hueOff val="741546"/>
            <a:satOff val="-2090"/>
            <a:lumOff val="1141"/>
            <a:alphaOff val="0"/>
          </a:schemeClr>
        </a:solidFill>
        <a:ln w="12700" cap="flat" cmpd="sng" algn="ctr">
          <a:solidFill>
            <a:schemeClr val="accent2">
              <a:hueOff val="741546"/>
              <a:satOff val="-2090"/>
              <a:lumOff val="11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44DCD8-8AE1-4000-98CF-2BF685293538}">
      <dsp:nvSpPr>
        <dsp:cNvPr id="0" name=""/>
        <dsp:cNvSpPr/>
      </dsp:nvSpPr>
      <dsp:spPr>
        <a:xfrm>
          <a:off x="669098" y="1595765"/>
          <a:ext cx="176055" cy="176052"/>
        </a:xfrm>
        <a:prstGeom prst="ellipse">
          <a:avLst/>
        </a:prstGeom>
        <a:solidFill>
          <a:schemeClr val="accent2">
            <a:hueOff val="772444"/>
            <a:satOff val="-2177"/>
            <a:lumOff val="1189"/>
            <a:alphaOff val="0"/>
          </a:schemeClr>
        </a:solidFill>
        <a:ln w="12700" cap="flat" cmpd="sng" algn="ctr">
          <a:solidFill>
            <a:schemeClr val="accent2">
              <a:hueOff val="772444"/>
              <a:satOff val="-2177"/>
              <a:lumOff val="11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7427B-5838-4DB0-AB9A-36F7CF724395}">
      <dsp:nvSpPr>
        <dsp:cNvPr id="0" name=""/>
        <dsp:cNvSpPr/>
      </dsp:nvSpPr>
      <dsp:spPr>
        <a:xfrm>
          <a:off x="667871" y="1145209"/>
          <a:ext cx="1560573" cy="45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755650">
            <a:lnSpc>
              <a:spcPct val="90000"/>
            </a:lnSpc>
            <a:spcBef>
              <a:spcPct val="0"/>
            </a:spcBef>
            <a:spcAft>
              <a:spcPct val="35000"/>
            </a:spcAft>
          </a:pPr>
          <a:r>
            <a:rPr lang="en-US" sz="1700" kern="1200" dirty="0"/>
            <a:t>LDA (with tf-idf)</a:t>
          </a:r>
        </a:p>
      </dsp:txBody>
      <dsp:txXfrm>
        <a:off x="667871" y="1145209"/>
        <a:ext cx="1560573" cy="452871"/>
      </dsp:txXfrm>
    </dsp:sp>
    <dsp:sp modelId="{37D53E02-1B95-4493-BF5F-F72E7CE45C0D}">
      <dsp:nvSpPr>
        <dsp:cNvPr id="0" name=""/>
        <dsp:cNvSpPr/>
      </dsp:nvSpPr>
      <dsp:spPr>
        <a:xfrm>
          <a:off x="2775626" y="2360782"/>
          <a:ext cx="352110" cy="352394"/>
        </a:xfrm>
        <a:prstGeom prst="ellipse">
          <a:avLst/>
        </a:prstGeom>
        <a:solidFill>
          <a:schemeClr val="accent2">
            <a:hueOff val="834239"/>
            <a:satOff val="-2351"/>
            <a:lumOff val="1284"/>
            <a:alphaOff val="0"/>
          </a:schemeClr>
        </a:solidFill>
        <a:ln w="12700" cap="flat" cmpd="sng" algn="ctr">
          <a:solidFill>
            <a:schemeClr val="accent2">
              <a:hueOff val="834239"/>
              <a:satOff val="-2351"/>
              <a:lumOff val="12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941F51-FC83-4097-B98C-3DD82ABF7474}">
      <dsp:nvSpPr>
        <dsp:cNvPr id="0" name=""/>
        <dsp:cNvSpPr/>
      </dsp:nvSpPr>
      <dsp:spPr>
        <a:xfrm>
          <a:off x="2549883" y="2719547"/>
          <a:ext cx="176055" cy="176052"/>
        </a:xfrm>
        <a:prstGeom prst="ellipse">
          <a:avLst/>
        </a:prstGeom>
        <a:solidFill>
          <a:schemeClr val="accent2">
            <a:hueOff val="865137"/>
            <a:satOff val="-2439"/>
            <a:lumOff val="1331"/>
            <a:alphaOff val="0"/>
          </a:schemeClr>
        </a:solidFill>
        <a:ln w="12700" cap="flat" cmpd="sng" algn="ctr">
          <a:solidFill>
            <a:schemeClr val="accent2">
              <a:hueOff val="865137"/>
              <a:satOff val="-2439"/>
              <a:lumOff val="13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CBBD7A-CA16-496F-95B7-B4968B12C8E5}">
      <dsp:nvSpPr>
        <dsp:cNvPr id="0" name=""/>
        <dsp:cNvSpPr/>
      </dsp:nvSpPr>
      <dsp:spPr>
        <a:xfrm>
          <a:off x="2173848" y="2719547"/>
          <a:ext cx="176055" cy="176052"/>
        </a:xfrm>
        <a:prstGeom prst="ellipse">
          <a:avLst/>
        </a:prstGeom>
        <a:solidFill>
          <a:schemeClr val="accent2">
            <a:hueOff val="896035"/>
            <a:satOff val="-2526"/>
            <a:lumOff val="1379"/>
            <a:alphaOff val="0"/>
          </a:schemeClr>
        </a:solidFill>
        <a:ln w="12700" cap="flat" cmpd="sng" algn="ctr">
          <a:solidFill>
            <a:schemeClr val="accent2">
              <a:hueOff val="896035"/>
              <a:satOff val="-2526"/>
              <a:lumOff val="1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80378-7B43-43C3-8BE9-70772BC938D1}">
      <dsp:nvSpPr>
        <dsp:cNvPr id="0" name=""/>
        <dsp:cNvSpPr/>
      </dsp:nvSpPr>
      <dsp:spPr>
        <a:xfrm>
          <a:off x="1797814" y="2719547"/>
          <a:ext cx="176055" cy="176052"/>
        </a:xfrm>
        <a:prstGeom prst="ellipse">
          <a:avLst/>
        </a:prstGeom>
        <a:solidFill>
          <a:schemeClr val="accent2">
            <a:hueOff val="926933"/>
            <a:satOff val="-2613"/>
            <a:lumOff val="1426"/>
            <a:alphaOff val="0"/>
          </a:schemeClr>
        </a:solidFill>
        <a:ln w="12700" cap="flat" cmpd="sng" algn="ctr">
          <a:solidFill>
            <a:schemeClr val="accent2">
              <a:hueOff val="926933"/>
              <a:satOff val="-2613"/>
              <a:lumOff val="14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A0455C-116E-4EF3-8A16-E9E9814E59BF}">
      <dsp:nvSpPr>
        <dsp:cNvPr id="0" name=""/>
        <dsp:cNvSpPr/>
      </dsp:nvSpPr>
      <dsp:spPr>
        <a:xfrm>
          <a:off x="1421780" y="2719547"/>
          <a:ext cx="176055" cy="176052"/>
        </a:xfrm>
        <a:prstGeom prst="ellipse">
          <a:avLst/>
        </a:prstGeom>
        <a:solidFill>
          <a:schemeClr val="accent2">
            <a:hueOff val="957830"/>
            <a:satOff val="-2700"/>
            <a:lumOff val="1474"/>
            <a:alphaOff val="0"/>
          </a:schemeClr>
        </a:solidFill>
        <a:ln w="12700" cap="flat" cmpd="sng" algn="ctr">
          <a:solidFill>
            <a:schemeClr val="accent2">
              <a:hueOff val="957830"/>
              <a:satOff val="-2700"/>
              <a:lumOff val="14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F71175-F8AB-453C-8E65-5B1B2AD80444}">
      <dsp:nvSpPr>
        <dsp:cNvPr id="0" name=""/>
        <dsp:cNvSpPr/>
      </dsp:nvSpPr>
      <dsp:spPr>
        <a:xfrm>
          <a:off x="1045132" y="2719547"/>
          <a:ext cx="176055" cy="176052"/>
        </a:xfrm>
        <a:prstGeom prst="ellipse">
          <a:avLst/>
        </a:prstGeom>
        <a:solidFill>
          <a:schemeClr val="accent2">
            <a:hueOff val="988728"/>
            <a:satOff val="-2787"/>
            <a:lumOff val="1521"/>
            <a:alphaOff val="0"/>
          </a:schemeClr>
        </a:solidFill>
        <a:ln w="12700" cap="flat" cmpd="sng" algn="ctr">
          <a:solidFill>
            <a:schemeClr val="accent2">
              <a:hueOff val="988728"/>
              <a:satOff val="-2787"/>
              <a:lumOff val="15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D3EC1-BEDE-48AE-A372-78DC8A2927DA}">
      <dsp:nvSpPr>
        <dsp:cNvPr id="0" name=""/>
        <dsp:cNvSpPr/>
      </dsp:nvSpPr>
      <dsp:spPr>
        <a:xfrm>
          <a:off x="669098" y="2719547"/>
          <a:ext cx="176055" cy="176052"/>
        </a:xfrm>
        <a:prstGeom prst="ellipse">
          <a:avLst/>
        </a:prstGeom>
        <a:solidFill>
          <a:schemeClr val="accent2">
            <a:hueOff val="1019626"/>
            <a:satOff val="-2874"/>
            <a:lumOff val="1569"/>
            <a:alphaOff val="0"/>
          </a:schemeClr>
        </a:solidFill>
        <a:ln w="12700" cap="flat" cmpd="sng" algn="ctr">
          <a:solidFill>
            <a:schemeClr val="accent2">
              <a:hueOff val="1019626"/>
              <a:satOff val="-2874"/>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027E9-6E29-4D05-88B3-9D588A90EF6A}">
      <dsp:nvSpPr>
        <dsp:cNvPr id="0" name=""/>
        <dsp:cNvSpPr/>
      </dsp:nvSpPr>
      <dsp:spPr>
        <a:xfrm>
          <a:off x="667871" y="2264938"/>
          <a:ext cx="2063588" cy="45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755650">
            <a:lnSpc>
              <a:spcPct val="90000"/>
            </a:lnSpc>
            <a:spcBef>
              <a:spcPct val="0"/>
            </a:spcBef>
            <a:spcAft>
              <a:spcPct val="35000"/>
            </a:spcAft>
          </a:pPr>
          <a:r>
            <a:rPr lang="en-US" sz="1700" kern="1200" dirty="0" smtClean="0"/>
            <a:t>KMeans</a:t>
          </a:r>
          <a:endParaRPr lang="en-US" sz="1700" kern="1200" dirty="0"/>
        </a:p>
      </dsp:txBody>
      <dsp:txXfrm>
        <a:off x="667871" y="2264938"/>
        <a:ext cx="2063588" cy="45287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1">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959C5B-71F5-4190-976C-1975061C3072}" type="datetimeFigureOut">
              <a:rPr lang="en-US" smtClean="0"/>
              <a:t>11/19/2013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01E8E6-092D-4827-8BA7-F6FBB591663B}" type="slidenum">
              <a:rPr lang="en-US" smtClean="0"/>
              <a:t>‹#›</a:t>
            </a:fld>
            <a:endParaRPr lang="en-US"/>
          </a:p>
        </p:txBody>
      </p:sp>
    </p:spTree>
    <p:extLst>
      <p:ext uri="{BB962C8B-B14F-4D97-AF65-F5344CB8AC3E}">
        <p14:creationId xmlns:p14="http://schemas.microsoft.com/office/powerpoint/2010/main" val="21762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01E8E6-092D-4827-8BA7-F6FBB591663B}" type="slidenum">
              <a:rPr lang="en-US" smtClean="0"/>
              <a:t>4</a:t>
            </a:fld>
            <a:endParaRPr lang="en-US"/>
          </a:p>
        </p:txBody>
      </p:sp>
    </p:spTree>
    <p:extLst>
      <p:ext uri="{BB962C8B-B14F-4D97-AF65-F5344CB8AC3E}">
        <p14:creationId xmlns:p14="http://schemas.microsoft.com/office/powerpoint/2010/main" val="1693156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1643064"/>
            <a:ext cx="9144002" cy="2928936"/>
          </a:xfrm>
        </p:spPr>
        <p:txBody>
          <a:bodyPr>
            <a:noAutofit/>
          </a:bodyPr>
          <a:lstStyle>
            <a:lvl1pPr algn="ctr">
              <a:lnSpc>
                <a:spcPct val="80000"/>
              </a:lnSpc>
              <a:defRPr sz="6600">
                <a:solidFill>
                  <a:schemeClr val="tx1">
                    <a:lumMod val="75000"/>
                    <a:lumOff val="25000"/>
                  </a:schemeClr>
                </a:solidFill>
              </a:defRPr>
            </a:lvl1pPr>
          </a:lstStyle>
          <a:p>
            <a:r>
              <a:rPr lang="en-US" smtClean="0"/>
              <a:t>Click to edit Master title style</a:t>
            </a:r>
            <a:endParaRPr/>
          </a:p>
        </p:txBody>
      </p:sp>
      <p:sp>
        <p:nvSpPr>
          <p:cNvPr id="3" name="Subtitle 2"/>
          <p:cNvSpPr>
            <a:spLocks noGrp="1"/>
          </p:cNvSpPr>
          <p:nvPr>
            <p:ph type="subTitle" idx="1"/>
          </p:nvPr>
        </p:nvSpPr>
        <p:spPr>
          <a:xfrm>
            <a:off x="1522413" y="4572000"/>
            <a:ext cx="9144000" cy="1066799"/>
          </a:xfrm>
        </p:spPr>
        <p:txBody>
          <a:bodyPr>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A753D76A-AFCE-4D96-B917-CBEF96F7D1EB}" type="datetimeFigureOut">
              <a:rPr lang="en-US"/>
              <a:t>11/19/2013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99259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53D76A-AFCE-4D96-B917-CBEF96F7D1EB}" type="datetimeFigureOut">
              <a:rPr lang="en-US"/>
              <a:t>11/19/2013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54325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3212" y="1462088"/>
            <a:ext cx="3124201" cy="1966912"/>
          </a:xfrm>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1141413" y="685800"/>
            <a:ext cx="64770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923211" y="3429000"/>
            <a:ext cx="3124201" cy="1828800"/>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53D76A-AFCE-4D96-B917-CBEF96F7D1EB}" type="datetimeFigureOut">
              <a:rPr lang="en-US"/>
              <a:t>11/19/2013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7063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ectangle 14"/>
          <p:cNvSpPr/>
          <p:nvPr/>
        </p:nvSpPr>
        <p:spPr bwMode="gray">
          <a:xfrm rot="120000">
            <a:off x="654916" y="532501"/>
            <a:ext cx="6103614" cy="5715899"/>
          </a:xfrm>
          <a:prstGeom prst="rect">
            <a:avLst/>
          </a:prstGeom>
          <a:solidFill>
            <a:schemeClr val="bg1"/>
          </a:solidFill>
          <a:ln w="190500">
            <a:noFill/>
            <a:miter lim="800000"/>
          </a:ln>
          <a:effectLst>
            <a:outerShdw blurRad="88900" algn="c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bwMode="gray">
          <a:xfrm>
            <a:off x="7313612" y="0"/>
            <a:ext cx="41910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a:xfrm>
            <a:off x="74660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a:xfrm>
            <a:off x="7923212" y="1643063"/>
            <a:ext cx="3124201" cy="2776537"/>
          </a:xfrm>
        </p:spPr>
        <p:txBody>
          <a:bodyPr anchor="b">
            <a:normAutofit/>
          </a:bodyPr>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bwMode="gray">
          <a:xfrm>
            <a:off x="745586" y="609600"/>
            <a:ext cx="5914664" cy="5562600"/>
          </a:xfrm>
          <a:solidFill>
            <a:srgbClr val="FFFFFF">
              <a:shade val="85000"/>
            </a:srgbClr>
          </a:solidFill>
          <a:ln w="152400" cap="flat" cmpd="sng">
            <a:solidFill>
              <a:srgbClr val="FFFFFF"/>
            </a:solidFill>
            <a:miter lim="800000"/>
          </a:ln>
          <a:effectLst>
            <a:outerShdw blurRad="88900" sx="101000" sy="101000" algn="tl" rotWithShape="0">
              <a:schemeClr val="accent1">
                <a:lumMod val="50000"/>
                <a:alpha val="15000"/>
              </a:schemeClr>
            </a:outerShdw>
          </a:effectLst>
          <a:scene3d>
            <a:camera prst="orthographicFront"/>
            <a:lightRig rig="twoPt" dir="t">
              <a:rot lat="0" lon="0" rev="7200000"/>
            </a:lightRig>
          </a:scene3d>
          <a:sp3d prstMaterial="matte">
            <a:bevelT w="25400" h="19050"/>
            <a:contourClr>
              <a:srgbClr val="FFFFFF"/>
            </a:contourClr>
          </a:sp3d>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923212" y="4423913"/>
            <a:ext cx="3124201" cy="1748287"/>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A753D76A-AFCE-4D96-B917-CBEF96F7D1EB}" type="datetimeFigureOut">
              <a:rPr lang="en-US"/>
              <a:pPr/>
              <a:t>11/19/2013</a:t>
            </a:fld>
            <a:endParaRPr/>
          </a:p>
        </p:txBody>
      </p:sp>
      <p:sp>
        <p:nvSpPr>
          <p:cNvPr id="13" name="Footer Placeholder 12"/>
          <p:cNvSpPr>
            <a:spLocks noGrp="1"/>
          </p:cNvSpPr>
          <p:nvPr>
            <p:ph type="ftr" sz="quarter" idx="11"/>
          </p:nvPr>
        </p:nvSpPr>
        <p:spPr/>
        <p:txBody>
          <a:bodyPr/>
          <a:lstStyle/>
          <a:p>
            <a:endParaRPr/>
          </a:p>
        </p:txBody>
      </p:sp>
      <p:sp>
        <p:nvSpPr>
          <p:cNvPr id="14" name="Slide Number Placeholder 13"/>
          <p:cNvSpPr>
            <a:spLocks noGrp="1"/>
          </p:cNvSpPr>
          <p:nvPr>
            <p:ph type="sldNum" sz="quarter" idx="12"/>
          </p:nvPr>
        </p:nvSpPr>
        <p:spPr/>
        <p:txBody>
          <a:bodyPr/>
          <a:lstStyle/>
          <a:p>
            <a:fld id="{F25A965E-3C11-4F28-82DC-E30D63FAC43C}" type="slidenum">
              <a:rPr/>
              <a:pPr/>
              <a:t>‹#›</a:t>
            </a:fld>
            <a:endParaRPr/>
          </a:p>
        </p:txBody>
      </p:sp>
    </p:spTree>
    <p:extLst>
      <p:ext uri="{BB962C8B-B14F-4D97-AF65-F5344CB8AC3E}">
        <p14:creationId xmlns:p14="http://schemas.microsoft.com/office/powerpoint/2010/main" val="29554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753D76A-AFCE-4D96-B917-CBEF96F7D1EB}" type="datetimeFigureOut">
              <a:rPr lang="en-US"/>
              <a:t>11/19/2013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03487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8612" y="685801"/>
            <a:ext cx="1828801"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41413" y="685800"/>
            <a:ext cx="79247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753D76A-AFCE-4D96-B917-CBEF96F7D1EB}" type="datetimeFigureOut">
              <a:rPr lang="en-US"/>
              <a:t>11/19/2013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121322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s">
    <p:spTree>
      <p:nvGrpSpPr>
        <p:cNvPr id="1" name=""/>
        <p:cNvGrpSpPr/>
        <p:nvPr/>
      </p:nvGrpSpPr>
      <p:grpSpPr>
        <a:xfrm>
          <a:off x="0" y="0"/>
          <a:ext cx="0" cy="0"/>
          <a:chOff x="0" y="0"/>
          <a:chExt cx="0" cy="0"/>
        </a:xfrm>
      </p:grpSpPr>
      <p:sp>
        <p:nvSpPr>
          <p:cNvPr id="7" name="Rectangle 6"/>
          <p:cNvSpPr/>
          <p:nvPr/>
        </p:nvSpPr>
        <p:spPr bwMode="gray">
          <a:xfrm rot="120000">
            <a:off x="4600738" y="74034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bwMode="gray">
          <a:xfrm rot="185582">
            <a:off x="1414576" y="762623"/>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bwMode="gray">
          <a:xfrm rot="21480000">
            <a:off x="7775260" y="727477"/>
            <a:ext cx="2947013" cy="3684469"/>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p>
            <a:fld id="{A753D76A-AFCE-4D96-B917-CBEF96F7D1EB}" type="datetimeFigureOut">
              <a:rPr lang="en-US"/>
              <a:t>11/19/2013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
        <p:nvSpPr>
          <p:cNvPr id="11" name="Picture Placeholder 10"/>
          <p:cNvSpPr>
            <a:spLocks noGrp="1"/>
          </p:cNvSpPr>
          <p:nvPr>
            <p:ph type="pic" sz="quarter" idx="13"/>
          </p:nvPr>
        </p:nvSpPr>
        <p:spPr bwMode="gray">
          <a:xfrm>
            <a:off x="1634550"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smtClean="0"/>
              <a:t>Click icon to add picture</a:t>
            </a:r>
            <a:endParaRPr/>
          </a:p>
        </p:txBody>
      </p:sp>
      <p:sp>
        <p:nvSpPr>
          <p:cNvPr id="12" name="Picture Placeholder 10"/>
          <p:cNvSpPr>
            <a:spLocks noGrp="1"/>
          </p:cNvSpPr>
          <p:nvPr>
            <p:ph type="pic" sz="quarter" idx="14"/>
          </p:nvPr>
        </p:nvSpPr>
        <p:spPr bwMode="gray">
          <a:xfrm>
            <a:off x="4787507" y="917753"/>
            <a:ext cx="2592388" cy="3314700"/>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smtClean="0"/>
              <a:t>Click icon to add picture</a:t>
            </a:r>
            <a:endParaRPr/>
          </a:p>
        </p:txBody>
      </p:sp>
      <p:sp>
        <p:nvSpPr>
          <p:cNvPr id="13" name="Picture Placeholder 10"/>
          <p:cNvSpPr>
            <a:spLocks noGrp="1"/>
          </p:cNvSpPr>
          <p:nvPr>
            <p:ph type="pic" sz="quarter" idx="15"/>
          </p:nvPr>
        </p:nvSpPr>
        <p:spPr bwMode="gray">
          <a:xfrm>
            <a:off x="7940463" y="917753"/>
            <a:ext cx="2592388" cy="3314701"/>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45720" indent="0" algn="ctr">
              <a:buNone/>
              <a:defRPr/>
            </a:lvl1pPr>
          </a:lstStyle>
          <a:p>
            <a:r>
              <a:rPr lang="en-US" smtClean="0"/>
              <a:t>Click icon to add picture</a:t>
            </a:r>
            <a:endParaRPr/>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522412" y="4843464"/>
            <a:ext cx="9144002" cy="947736"/>
          </a:xfrm>
        </p:spPr>
        <p:txBody>
          <a:bodyPr>
            <a:normAutofit/>
          </a:bodyPr>
          <a:lstStyle>
            <a:lvl1pPr algn="ctr">
              <a:lnSpc>
                <a:spcPct val="80000"/>
              </a:lnSpc>
              <a:defRPr sz="6600">
                <a:solidFill>
                  <a:schemeClr val="tx1">
                    <a:lumMod val="75000"/>
                    <a:lumOff val="25000"/>
                  </a:schemeClr>
                </a:solidFill>
              </a:defRPr>
            </a:lvl1pPr>
          </a:lstStyle>
          <a:p>
            <a:r>
              <a:rPr lang="en-US" smtClean="0"/>
              <a:t>Click to edit Master title style</a:t>
            </a:r>
            <a:endParaRPr/>
          </a:p>
        </p:txBody>
      </p:sp>
    </p:spTree>
    <p:extLst>
      <p:ext uri="{BB962C8B-B14F-4D97-AF65-F5344CB8AC3E}">
        <p14:creationId xmlns:p14="http://schemas.microsoft.com/office/powerpoint/2010/main" val="3111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lternate Title Slide with Picture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753D76A-AFCE-4D96-B917-CBEF96F7D1EB}" type="datetimeFigureOut">
              <a:rPr lang="en-US"/>
              <a:t>11/19/2013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
        <p:nvSpPr>
          <p:cNvPr id="11" name="Picture Placeholder 10"/>
          <p:cNvSpPr>
            <a:spLocks noGrp="1"/>
          </p:cNvSpPr>
          <p:nvPr>
            <p:ph type="pic" sz="quarter" idx="13"/>
          </p:nvPr>
        </p:nvSpPr>
        <p:spPr>
          <a:xfrm>
            <a:off x="1853090"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tIns="457200"/>
          <a:lstStyle>
            <a:lvl1pPr marL="0" indent="0" algn="ctr">
              <a:buNone/>
              <a:defRPr/>
            </a:lvl1pPr>
          </a:lstStyle>
          <a:p>
            <a:r>
              <a:rPr lang="en-US" smtClean="0"/>
              <a:t>Click icon to add picture</a:t>
            </a:r>
            <a:endParaRPr/>
          </a:p>
        </p:txBody>
      </p:sp>
      <p:sp>
        <p:nvSpPr>
          <p:cNvPr id="12" name="Picture Placeholder 10"/>
          <p:cNvSpPr>
            <a:spLocks noGrp="1"/>
          </p:cNvSpPr>
          <p:nvPr>
            <p:ph type="pic" sz="quarter" idx="14"/>
          </p:nvPr>
        </p:nvSpPr>
        <p:spPr>
          <a:xfrm>
            <a:off x="4722812"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smtClean="0"/>
              <a:t>Click icon to add picture</a:t>
            </a:r>
            <a:endParaRPr/>
          </a:p>
        </p:txBody>
      </p:sp>
      <p:sp>
        <p:nvSpPr>
          <p:cNvPr id="13" name="Picture Placeholder 10"/>
          <p:cNvSpPr>
            <a:spLocks noGrp="1"/>
          </p:cNvSpPr>
          <p:nvPr>
            <p:ph type="pic" sz="quarter" idx="15"/>
          </p:nvPr>
        </p:nvSpPr>
        <p:spPr>
          <a:xfrm>
            <a:off x="7592534" y="685800"/>
            <a:ext cx="2743200" cy="3913632"/>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228600" algn="ctr">
              <a:buNone/>
              <a:defRPr/>
            </a:lvl1pPr>
          </a:lstStyle>
          <a:p>
            <a:pPr marL="45720" lvl="0" indent="0" algn="ctr"/>
            <a:r>
              <a:rPr lang="en-US" smtClean="0"/>
              <a:t>Click icon to add picture</a:t>
            </a:r>
            <a:endParaRPr/>
          </a:p>
        </p:txBody>
      </p:sp>
      <p:sp>
        <p:nvSpPr>
          <p:cNvPr id="3" name="Subtitle 2"/>
          <p:cNvSpPr>
            <a:spLocks noGrp="1"/>
          </p:cNvSpPr>
          <p:nvPr>
            <p:ph type="subTitle" idx="1"/>
          </p:nvPr>
        </p:nvSpPr>
        <p:spPr>
          <a:xfrm>
            <a:off x="1522413" y="5791200"/>
            <a:ext cx="9144000" cy="457200"/>
          </a:xfrm>
        </p:spPr>
        <p:txBody>
          <a:bodyPr wrap="square">
            <a:normAutofit/>
          </a:bodyPr>
          <a:lstStyle>
            <a:lvl1pPr marL="0" indent="0" algn="ctr">
              <a:spcBef>
                <a:spcPts val="0"/>
              </a:spcBef>
              <a:buNone/>
              <a:defRPr sz="2400">
                <a:solidFill>
                  <a:schemeClr val="tx1">
                    <a:lumMod val="90000"/>
                    <a:lumOff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522413" y="4843464"/>
            <a:ext cx="9144002" cy="947736"/>
          </a:xfrm>
        </p:spPr>
        <p:txBody>
          <a:bodyPr>
            <a:normAutofit/>
          </a:bodyPr>
          <a:lstStyle>
            <a:lvl1pPr algn="ctr">
              <a:lnSpc>
                <a:spcPct val="80000"/>
              </a:lnSpc>
              <a:defRPr sz="6600">
                <a:solidFill>
                  <a:schemeClr val="tx1">
                    <a:lumMod val="75000"/>
                    <a:lumOff val="25000"/>
                  </a:schemeClr>
                </a:solidFill>
              </a:defRPr>
            </a:lvl1pPr>
          </a:lstStyle>
          <a:p>
            <a:r>
              <a:rPr lang="en-US" smtClean="0"/>
              <a:t>Click to edit Master title style</a:t>
            </a:r>
            <a:endParaRPr/>
          </a:p>
        </p:txBody>
      </p:sp>
    </p:spTree>
    <p:extLst>
      <p:ext uri="{BB962C8B-B14F-4D97-AF65-F5344CB8AC3E}">
        <p14:creationId xmlns:p14="http://schemas.microsoft.com/office/powerpoint/2010/main" val="36426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753D76A-AFCE-4D96-B917-CBEF96F7D1EB}" type="datetimeFigureOut">
              <a:rPr lang="en-US"/>
              <a:t>11/19/2013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1718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with Picture">
    <p:spTree>
      <p:nvGrpSpPr>
        <p:cNvPr id="1" name=""/>
        <p:cNvGrpSpPr/>
        <p:nvPr/>
      </p:nvGrpSpPr>
      <p:grpSpPr>
        <a:xfrm>
          <a:off x="0" y="0"/>
          <a:ext cx="0" cy="0"/>
          <a:chOff x="0" y="0"/>
          <a:chExt cx="0" cy="0"/>
        </a:xfrm>
      </p:grpSpPr>
      <p:sp>
        <p:nvSpPr>
          <p:cNvPr id="7" name="Rounded Rectangle 6"/>
          <p:cNvSpPr/>
          <p:nvPr/>
        </p:nvSpPr>
        <p:spPr bwMode="gray">
          <a:xfrm>
            <a:off x="2159492" y="0"/>
            <a:ext cx="9345120" cy="6858000"/>
          </a:xfrm>
          <a:prstGeom prst="roundRect">
            <a:avLst>
              <a:gd name="adj" fmla="val 0"/>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23098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a:xfrm>
            <a:off x="2995612" y="319088"/>
            <a:ext cx="7670802" cy="1143000"/>
          </a:xfrm>
        </p:spPr>
        <p:txBody>
          <a:bodyPr/>
          <a:lstStyle/>
          <a:p>
            <a:r>
              <a:rPr lang="en-US" smtClean="0"/>
              <a:t>Click to edit Master title style</a:t>
            </a:r>
            <a:endParaRPr/>
          </a:p>
        </p:txBody>
      </p:sp>
      <p:sp>
        <p:nvSpPr>
          <p:cNvPr id="3" name="Content Placeholder 2"/>
          <p:cNvSpPr>
            <a:spLocks noGrp="1"/>
          </p:cNvSpPr>
          <p:nvPr>
            <p:ph idx="1"/>
          </p:nvPr>
        </p:nvSpPr>
        <p:spPr>
          <a:xfrm>
            <a:off x="2995612" y="1643063"/>
            <a:ext cx="7670802" cy="4529137"/>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753D76A-AFCE-4D96-B917-CBEF96F7D1EB}" type="datetimeFigureOut">
              <a:rPr lang="en-US"/>
              <a:t>11/19/2013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
        <p:nvSpPr>
          <p:cNvPr id="12" name="Rectangle 11"/>
          <p:cNvSpPr/>
          <p:nvPr/>
        </p:nvSpPr>
        <p:spPr bwMode="gray">
          <a:xfrm rot="21379692">
            <a:off x="322262" y="211183"/>
            <a:ext cx="1542449" cy="2051702"/>
          </a:xfrm>
          <a:prstGeom prst="rect">
            <a:avLst/>
          </a:prstGeom>
          <a:solidFill>
            <a:schemeClr val="bg1"/>
          </a:solidFill>
          <a:ln w="190500">
            <a:noFill/>
            <a:miter lim="800000"/>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icture Placeholder 13"/>
          <p:cNvSpPr>
            <a:spLocks noGrp="1"/>
          </p:cNvSpPr>
          <p:nvPr>
            <p:ph type="pic" sz="quarter" idx="13"/>
          </p:nvPr>
        </p:nvSpPr>
        <p:spPr bwMode="gray">
          <a:xfrm rot="180000">
            <a:off x="357415" y="280969"/>
            <a:ext cx="1446157" cy="1965874"/>
          </a:xfrm>
          <a:solidFill>
            <a:schemeClr val="bg1">
              <a:lumMod val="95000"/>
            </a:schemeClr>
          </a:solidFill>
          <a:ln w="76200">
            <a:solidFill>
              <a:schemeClr val="bg1"/>
            </a:solidFill>
            <a:miter lim="800000"/>
          </a:ln>
          <a:effectLst>
            <a:outerShdw blurRad="63500" algn="ctr" rotWithShape="0">
              <a:prstClr val="black">
                <a:alpha val="20000"/>
              </a:prstClr>
            </a:outerShdw>
          </a:effectLst>
        </p:spPr>
        <p:txBody>
          <a:bodyPr tIns="182880">
            <a:normAutofit/>
          </a:bodyPr>
          <a:lstStyle>
            <a:lvl1pPr marL="45720" indent="0" algn="ctr">
              <a:buNone/>
              <a:defRPr sz="1600"/>
            </a:lvl1pPr>
          </a:lstStyle>
          <a:p>
            <a:r>
              <a:rPr lang="en-US" smtClean="0"/>
              <a:t>Click icon to add picture</a:t>
            </a:r>
            <a:endParaRPr/>
          </a:p>
        </p:txBody>
      </p:sp>
    </p:spTree>
    <p:extLst>
      <p:ext uri="{BB962C8B-B14F-4D97-AF65-F5344CB8AC3E}">
        <p14:creationId xmlns:p14="http://schemas.microsoft.com/office/powerpoint/2010/main" val="22659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643064"/>
            <a:ext cx="9144002" cy="2928936"/>
          </a:xfrm>
        </p:spPr>
        <p:txBody>
          <a:bodyPr anchor="b">
            <a:normAutofit/>
          </a:bodyPr>
          <a:lstStyle>
            <a:lvl1pPr algn="ctr">
              <a:lnSpc>
                <a:spcPct val="80000"/>
              </a:lnSpc>
              <a:defRPr sz="6600" b="0" cap="none" baseline="0">
                <a:solidFill>
                  <a:schemeClr val="tx1">
                    <a:lumMod val="75000"/>
                    <a:lumOff val="25000"/>
                  </a:schemeClr>
                </a:solidFill>
              </a:defRPr>
            </a:lvl1pPr>
          </a:lstStyle>
          <a:p>
            <a:r>
              <a:rPr lang="en-US" smtClean="0"/>
              <a:t>Click to edit Master title style</a:t>
            </a:r>
            <a:endParaRPr/>
          </a:p>
        </p:txBody>
      </p:sp>
      <p:sp>
        <p:nvSpPr>
          <p:cNvPr id="3" name="Text Placeholder 2"/>
          <p:cNvSpPr>
            <a:spLocks noGrp="1"/>
          </p:cNvSpPr>
          <p:nvPr>
            <p:ph type="body" idx="1"/>
          </p:nvPr>
        </p:nvSpPr>
        <p:spPr>
          <a:xfrm>
            <a:off x="1522413" y="4572000"/>
            <a:ext cx="9144000" cy="1066799"/>
          </a:xfrm>
        </p:spPr>
        <p:txBody>
          <a:bodyPr anchor="t">
            <a:normAutofit/>
          </a:bodyPr>
          <a:lstStyle>
            <a:lvl1pPr marL="0" indent="0" algn="ctr">
              <a:spcBef>
                <a:spcPts val="0"/>
              </a:spcBef>
              <a:buNone/>
              <a:defRPr sz="24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53D76A-AFCE-4D96-B917-CBEF96F7D1EB}" type="datetimeFigureOut">
              <a:rPr lang="en-US"/>
              <a:t>11/19/2013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293233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22412"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85854" y="1643063"/>
            <a:ext cx="4480560" cy="452913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A753D76A-AFCE-4D96-B917-CBEF96F7D1EB}" type="datetimeFigureOut">
              <a:rPr lang="en-US"/>
              <a:t>11/19/2013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420626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85854" y="1624372"/>
            <a:ext cx="4480560" cy="737828"/>
          </a:xfrm>
        </p:spPr>
        <p:txBody>
          <a:bodyPr anchor="ctr"/>
          <a:lstStyle>
            <a:lvl1pPr marL="0" indent="0">
              <a:spcBef>
                <a:spcPts val="0"/>
              </a:spcBef>
              <a:buNone/>
              <a:defRPr sz="24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5854" y="2438400"/>
            <a:ext cx="4480560" cy="37337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A753D76A-AFCE-4D96-B917-CBEF96F7D1EB}" type="datetimeFigureOut">
              <a:rPr lang="en-US"/>
              <a:t>11/19/2013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342443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753D76A-AFCE-4D96-B917-CBEF96F7D1EB}" type="datetimeFigureOut">
              <a:rPr lang="en-US"/>
              <a:t>11/19/2013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F25A965E-3C11-4F28-82DC-E30D63FAC43C}" type="slidenum">
              <a:rPr/>
              <a:t>‹#›</a:t>
            </a:fld>
            <a:endParaRPr/>
          </a:p>
        </p:txBody>
      </p:sp>
    </p:spTree>
    <p:extLst>
      <p:ext uri="{BB962C8B-B14F-4D97-AF65-F5344CB8AC3E}">
        <p14:creationId xmlns:p14="http://schemas.microsoft.com/office/powerpoint/2010/main" val="8442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gray">
          <a:xfrm>
            <a:off x="684211" y="0"/>
            <a:ext cx="10820402" cy="68580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8366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11352212" y="0"/>
            <a:ext cx="0" cy="68580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Placeholder 1"/>
          <p:cNvSpPr>
            <a:spLocks noGrp="1"/>
          </p:cNvSpPr>
          <p:nvPr>
            <p:ph type="title"/>
          </p:nvPr>
        </p:nvSpPr>
        <p:spPr>
          <a:xfrm>
            <a:off x="1522414" y="319088"/>
            <a:ext cx="9144000"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4" y="1643063"/>
            <a:ext cx="9144000" cy="45291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456612" y="6400801"/>
            <a:ext cx="1167659" cy="276226"/>
          </a:xfrm>
          <a:prstGeom prst="rect">
            <a:avLst/>
          </a:prstGeom>
        </p:spPr>
        <p:txBody>
          <a:bodyPr vert="horz" lIns="91440" tIns="45720" rIns="91440" bIns="45720" rtlCol="0" anchor="ctr"/>
          <a:lstStyle>
            <a:lvl1pPr algn="r">
              <a:defRPr sz="800">
                <a:solidFill>
                  <a:schemeClr val="tx1"/>
                </a:solidFill>
              </a:defRPr>
            </a:lvl1pPr>
          </a:lstStyle>
          <a:p>
            <a:fld id="{A753D76A-AFCE-4D96-B917-CBEF96F7D1EB}" type="datetimeFigureOut">
              <a:rPr lang="en-US"/>
              <a:pPr/>
              <a:t>11/19/2013</a:t>
            </a:fld>
            <a:endParaRPr/>
          </a:p>
        </p:txBody>
      </p:sp>
      <p:sp>
        <p:nvSpPr>
          <p:cNvPr id="5" name="Footer Placeholder 4"/>
          <p:cNvSpPr>
            <a:spLocks noGrp="1"/>
          </p:cNvSpPr>
          <p:nvPr>
            <p:ph type="ftr" sz="quarter" idx="3"/>
          </p:nvPr>
        </p:nvSpPr>
        <p:spPr>
          <a:xfrm>
            <a:off x="1507885" y="6400801"/>
            <a:ext cx="6796327" cy="276226"/>
          </a:xfrm>
          <a:prstGeom prst="rect">
            <a:avLst/>
          </a:prstGeom>
        </p:spPr>
        <p:txBody>
          <a:bodyPr vert="horz" lIns="91440" tIns="45720" rIns="91440" bIns="45720" rtlCol="0" anchor="ctr"/>
          <a:lstStyle>
            <a:lvl1pPr algn="l">
              <a:defRPr sz="800">
                <a:solidFill>
                  <a:schemeClr val="tx1"/>
                </a:solidFill>
              </a:defRPr>
            </a:lvl1pPr>
          </a:lstStyle>
          <a:p>
            <a:endParaRPr/>
          </a:p>
        </p:txBody>
      </p:sp>
      <p:sp>
        <p:nvSpPr>
          <p:cNvPr id="6" name="Slide Number Placeholder 5"/>
          <p:cNvSpPr>
            <a:spLocks noGrp="1"/>
          </p:cNvSpPr>
          <p:nvPr>
            <p:ph type="sldNum" sz="quarter" idx="4"/>
          </p:nvPr>
        </p:nvSpPr>
        <p:spPr>
          <a:xfrm>
            <a:off x="9752012" y="6400801"/>
            <a:ext cx="914402" cy="276226"/>
          </a:xfrm>
          <a:prstGeom prst="rect">
            <a:avLst/>
          </a:prstGeom>
        </p:spPr>
        <p:txBody>
          <a:bodyPr vert="horz" lIns="91440" tIns="45720" rIns="91440" bIns="45720" rtlCol="0" anchor="ctr"/>
          <a:lstStyle>
            <a:lvl1pPr algn="r">
              <a:defRPr sz="800">
                <a:solidFill>
                  <a:schemeClr val="tx1"/>
                </a:solidFill>
              </a:defRPr>
            </a:lvl1pPr>
          </a:lstStyle>
          <a:p>
            <a:fld id="{F25A965E-3C11-4F28-82DC-E30D63FAC43C}" type="slidenum">
              <a:rPr/>
              <a:pPr/>
              <a:t>‹#›</a:t>
            </a:fld>
            <a:endParaRPr/>
          </a:p>
        </p:txBody>
      </p:sp>
    </p:spTree>
    <p:extLst>
      <p:ext uri="{BB962C8B-B14F-4D97-AF65-F5344CB8AC3E}">
        <p14:creationId xmlns:p14="http://schemas.microsoft.com/office/powerpoint/2010/main" val="264783986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5000"/>
        </a:lnSpc>
        <a:spcBef>
          <a:spcPct val="0"/>
        </a:spcBef>
        <a:buNone/>
        <a:defRPr sz="3600" kern="1200">
          <a:solidFill>
            <a:schemeClr val="tx1">
              <a:lumMod val="75000"/>
              <a:lumOff val="2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hyperlink" Target="4.%09http:/www.computer.org/csdl/proceedings/icdm/2010/4256/00/4256a911.pdf"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522413" y="4343401"/>
            <a:ext cx="9144002" cy="1066800"/>
          </a:xfrm>
        </p:spPr>
        <p:txBody>
          <a:bodyPr>
            <a:normAutofit/>
          </a:bodyPr>
          <a:lstStyle/>
          <a:p>
            <a:r>
              <a:rPr lang="en-US" sz="4000" dirty="0"/>
              <a:t>Social Media </a:t>
            </a:r>
            <a:r>
              <a:rPr lang="en-US" sz="4000" dirty="0" smtClean="0"/>
              <a:t>&amp; Analytics</a:t>
            </a:r>
            <a:r>
              <a:rPr lang="en-US" sz="4000" dirty="0"/>
              <a:t/>
            </a:r>
            <a:br>
              <a:rPr lang="en-US" sz="4000" dirty="0"/>
            </a:br>
            <a:r>
              <a:rPr lang="en-US" sz="4000" dirty="0"/>
              <a:t>(Topics and User Profiles)</a:t>
            </a:r>
          </a:p>
        </p:txBody>
      </p:sp>
      <p:sp>
        <p:nvSpPr>
          <p:cNvPr id="13" name="Text Placeholder 12"/>
          <p:cNvSpPr>
            <a:spLocks noGrp="1"/>
          </p:cNvSpPr>
          <p:nvPr>
            <p:ph type="body" idx="1"/>
          </p:nvPr>
        </p:nvSpPr>
        <p:spPr>
          <a:xfrm>
            <a:off x="3091235" y="5638800"/>
            <a:ext cx="8839199" cy="761999"/>
          </a:xfrm>
        </p:spPr>
        <p:txBody>
          <a:bodyPr/>
          <a:lstStyle/>
          <a:p>
            <a:pPr algn="l"/>
            <a:r>
              <a:rPr lang="en-US" dirty="0" smtClean="0"/>
              <a:t>Team Members:	Hong Kay San   116853D						Lim Boon </a:t>
            </a:r>
            <a:r>
              <a:rPr lang="en-US" dirty="0" err="1" smtClean="0"/>
              <a:t>Leng</a:t>
            </a:r>
            <a:r>
              <a:rPr lang="en-US" dirty="0" smtClean="0"/>
              <a:t> 112723X</a:t>
            </a:r>
            <a:endParaRPr lang="en-US" dirty="0"/>
          </a:p>
        </p:txBody>
      </p:sp>
      <p:pic>
        <p:nvPicPr>
          <p:cNvPr id="1028" name="Picture 4" descr="C:\Users\L335a13\Desktop\socialemed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8682" y="200805"/>
            <a:ext cx="5785130" cy="383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3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4033837"/>
          </a:xfrm>
        </p:spPr>
        <p:txBody>
          <a:bodyPr>
            <a:normAutofit/>
          </a:bodyPr>
          <a:lstStyle/>
          <a:p>
            <a:r>
              <a:rPr lang="en-US" dirty="0" smtClean="0"/>
              <a:t>To calculate S_DBW we need:</a:t>
            </a:r>
          </a:p>
          <a:p>
            <a:pPr lvl="1"/>
            <a:r>
              <a:rPr lang="en-US" dirty="0" smtClean="0"/>
              <a:t>Intra-Cluster Scatter</a:t>
            </a:r>
          </a:p>
          <a:p>
            <a:pPr lvl="1"/>
            <a:endParaRPr lang="en-US" dirty="0"/>
          </a:p>
          <a:p>
            <a:pPr lvl="1"/>
            <a:endParaRPr lang="en-US" dirty="0" smtClean="0"/>
          </a:p>
          <a:p>
            <a:pPr marL="685800" lvl="2" indent="0">
              <a:buNone/>
            </a:pPr>
            <a:endParaRPr lang="en-US" dirty="0" smtClean="0"/>
          </a:p>
          <a:p>
            <a:pPr lvl="1"/>
            <a:endParaRPr lang="en-US" dirty="0" smtClean="0"/>
          </a:p>
          <a:p>
            <a:pPr lvl="1"/>
            <a:endParaRPr lang="en-US" dirty="0" smtClean="0"/>
          </a:p>
          <a:p>
            <a:pPr lvl="1"/>
            <a:r>
              <a:rPr lang="en-US" dirty="0" smtClean="0"/>
              <a:t>Inter-Cluster Density</a:t>
            </a:r>
            <a:endParaRPr lang="en-US" dirty="0"/>
          </a:p>
        </p:txBody>
      </p:sp>
      <p:pic>
        <p:nvPicPr>
          <p:cNvPr id="6" name="Picture 5"/>
          <p:cNvPicPr/>
          <p:nvPr/>
        </p:nvPicPr>
        <p:blipFill rotWithShape="1">
          <a:blip r:embed="rId2"/>
          <a:srcRect l="6544" t="30185" r="15488" b="52312"/>
          <a:stretch/>
        </p:blipFill>
        <p:spPr>
          <a:xfrm>
            <a:off x="2887942" y="4914900"/>
            <a:ext cx="6507070" cy="1143000"/>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044" y="2066365"/>
            <a:ext cx="3780865" cy="1643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530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0" y="1752600"/>
            <a:ext cx="6677025" cy="407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1522412" y="1300163"/>
            <a:ext cx="9144000" cy="376237"/>
          </a:xfrm>
        </p:spPr>
        <p:txBody>
          <a:bodyPr/>
          <a:lstStyle/>
          <a:p>
            <a:r>
              <a:rPr lang="en-US" dirty="0" smtClean="0"/>
              <a:t>Data Set</a:t>
            </a:r>
          </a:p>
          <a:p>
            <a:endParaRPr lang="en-US" dirty="0"/>
          </a:p>
        </p:txBody>
      </p:sp>
    </p:spTree>
    <p:extLst>
      <p:ext uri="{BB962C8B-B14F-4D97-AF65-F5344CB8AC3E}">
        <p14:creationId xmlns:p14="http://schemas.microsoft.com/office/powerpoint/2010/main" val="77105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76237"/>
          </a:xfrm>
        </p:spPr>
        <p:txBody>
          <a:bodyPr/>
          <a:lstStyle/>
          <a:p>
            <a:r>
              <a:rPr lang="en-US" dirty="0" err="1" smtClean="0"/>
              <a:t>Dens_bw</a:t>
            </a:r>
            <a:endParaRPr lang="en-US" dirty="0" smtClean="0"/>
          </a:p>
          <a:p>
            <a:endParaRPr lang="en-US" dirty="0"/>
          </a:p>
        </p:txBody>
      </p:sp>
      <p:cxnSp>
        <p:nvCxnSpPr>
          <p:cNvPr id="11" name="Straight Arrow Connector 10"/>
          <p:cNvCxnSpPr/>
          <p:nvPr/>
        </p:nvCxnSpPr>
        <p:spPr>
          <a:xfrm>
            <a:off x="4363863" y="2134056"/>
            <a:ext cx="1595438" cy="3413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flipH="1">
            <a:off x="6797501" y="3085007"/>
            <a:ext cx="1262840" cy="1219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438" y="1835437"/>
            <a:ext cx="1785263" cy="442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403"/>
          <a:stretch/>
        </p:blipFill>
        <p:spPr bwMode="auto">
          <a:xfrm>
            <a:off x="6105443" y="2071743"/>
            <a:ext cx="3244745" cy="807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096" y="4532807"/>
            <a:ext cx="553402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981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76237"/>
          </a:xfrm>
        </p:spPr>
        <p:txBody>
          <a:bodyPr/>
          <a:lstStyle/>
          <a:p>
            <a:r>
              <a:rPr lang="en-US" dirty="0" err="1" smtClean="0"/>
              <a:t>Dens_bw</a:t>
            </a:r>
            <a:endParaRPr lang="en-US"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813" y="3486149"/>
            <a:ext cx="4077440"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516" y="1981200"/>
            <a:ext cx="2586850" cy="1188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812" y="4116480"/>
            <a:ext cx="31527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616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76237"/>
          </a:xfrm>
        </p:spPr>
        <p:txBody>
          <a:bodyPr/>
          <a:lstStyle/>
          <a:p>
            <a:r>
              <a:rPr lang="en-US" dirty="0" err="1" smtClean="0"/>
              <a:t>Dens_bw</a:t>
            </a:r>
            <a:endParaRPr lang="en-US" dirty="0" smtClean="0"/>
          </a:p>
          <a:p>
            <a:endParaRPr lang="en-US" dirty="0"/>
          </a:p>
        </p:txBody>
      </p:sp>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912" y="2514600"/>
            <a:ext cx="3170193" cy="761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59712"/>
          <a:stretch/>
        </p:blipFill>
        <p:spPr bwMode="auto">
          <a:xfrm>
            <a:off x="973950" y="3874471"/>
            <a:ext cx="4347909" cy="607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2" y="1298941"/>
            <a:ext cx="5715000" cy="4869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516" y="4800600"/>
            <a:ext cx="31527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3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76237"/>
          </a:xfrm>
        </p:spPr>
        <p:txBody>
          <a:bodyPr/>
          <a:lstStyle/>
          <a:p>
            <a:r>
              <a:rPr lang="en-US" dirty="0" err="1" smtClean="0"/>
              <a:t>Dens_bw</a:t>
            </a:r>
            <a:endParaRPr lang="en-US" dirty="0" smtClean="0"/>
          </a:p>
          <a:p>
            <a:endParaRPr lang="en-US" dirty="0"/>
          </a:p>
        </p:txBody>
      </p:sp>
      <p:cxnSp>
        <p:nvCxnSpPr>
          <p:cNvPr id="7" name="Straight Arrow Connector 6"/>
          <p:cNvCxnSpPr/>
          <p:nvPr/>
        </p:nvCxnSpPr>
        <p:spPr>
          <a:xfrm>
            <a:off x="6028857" y="3570166"/>
            <a:ext cx="0" cy="8035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628"/>
          <a:stretch/>
        </p:blipFill>
        <p:spPr bwMode="auto">
          <a:xfrm>
            <a:off x="3306103" y="2501153"/>
            <a:ext cx="5445508" cy="664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4590" r="15428"/>
          <a:stretch/>
        </p:blipFill>
        <p:spPr bwMode="auto">
          <a:xfrm>
            <a:off x="5838065" y="4644384"/>
            <a:ext cx="1343025" cy="807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a:xfrm>
            <a:off x="4185477" y="4777937"/>
            <a:ext cx="1524000" cy="403663"/>
          </a:xfrm>
          <a:prstGeom prst="rect">
            <a:avLst/>
          </a:prstGeom>
        </p:spPr>
        <p:txBody>
          <a:bodyPr vert="horz" lIns="91440" tIns="45720" rIns="91440" bIns="45720" rtlCol="0">
            <a:normAutofit fontScale="92500"/>
          </a:bodyPr>
          <a:lst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400" dirty="0" smtClean="0"/>
              <a:t>Density(v )</a:t>
            </a:r>
            <a:endParaRPr lang="en-US" sz="2400" dirty="0"/>
          </a:p>
        </p:txBody>
      </p:sp>
      <p:sp>
        <p:nvSpPr>
          <p:cNvPr id="11" name="Content Placeholder 2"/>
          <p:cNvSpPr txBox="1">
            <a:spLocks/>
          </p:cNvSpPr>
          <p:nvPr/>
        </p:nvSpPr>
        <p:spPr>
          <a:xfrm>
            <a:off x="7081076" y="4765911"/>
            <a:ext cx="613535" cy="4036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smtClean="0"/>
              <a:t>C )</a:t>
            </a:r>
            <a:endParaRPr lang="en-US" sz="2400" dirty="0"/>
          </a:p>
        </p:txBody>
      </p:sp>
    </p:spTree>
    <p:extLst>
      <p:ext uri="{BB962C8B-B14F-4D97-AF65-F5344CB8AC3E}">
        <p14:creationId xmlns:p14="http://schemas.microsoft.com/office/powerpoint/2010/main" val="28773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76237"/>
          </a:xfrm>
        </p:spPr>
        <p:txBody>
          <a:bodyPr/>
          <a:lstStyle/>
          <a:p>
            <a:r>
              <a:rPr lang="en-US" dirty="0" err="1" smtClean="0"/>
              <a:t>Dens_bw</a:t>
            </a:r>
            <a:endParaRPr lang="en-US" dirty="0" smtClean="0"/>
          </a:p>
          <a:p>
            <a:endParaRPr lang="en-US" dirty="0"/>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4590" r="15428"/>
          <a:stretch/>
        </p:blipFill>
        <p:spPr bwMode="auto">
          <a:xfrm>
            <a:off x="2817812" y="2350174"/>
            <a:ext cx="1343025" cy="807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Content Placeholder 2"/>
          <p:cNvSpPr txBox="1">
            <a:spLocks/>
          </p:cNvSpPr>
          <p:nvPr/>
        </p:nvSpPr>
        <p:spPr>
          <a:xfrm>
            <a:off x="1270000" y="2483727"/>
            <a:ext cx="1524000" cy="403663"/>
          </a:xfrm>
          <a:prstGeom prst="rect">
            <a:avLst/>
          </a:prstGeom>
        </p:spPr>
        <p:txBody>
          <a:bodyPr vert="horz" lIns="91440" tIns="45720" rIns="91440" bIns="45720" rtlCol="0">
            <a:normAutofit fontScale="92500"/>
          </a:bodyPr>
          <a:lst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a:lstStyle>
          <a:p>
            <a:pPr marL="0" indent="0">
              <a:buFont typeface="Arial" pitchFamily="34" charset="0"/>
              <a:buNone/>
            </a:pPr>
            <a:r>
              <a:rPr lang="en-US" sz="2400" dirty="0" smtClean="0"/>
              <a:t>Density(v )</a:t>
            </a:r>
            <a:endParaRPr lang="en-US" sz="2400" dirty="0"/>
          </a:p>
        </p:txBody>
      </p:sp>
      <p:sp>
        <p:nvSpPr>
          <p:cNvPr id="11" name="Content Placeholder 2"/>
          <p:cNvSpPr txBox="1">
            <a:spLocks/>
          </p:cNvSpPr>
          <p:nvPr/>
        </p:nvSpPr>
        <p:spPr>
          <a:xfrm>
            <a:off x="4165599" y="2471701"/>
            <a:ext cx="613535" cy="4036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smtClean="0"/>
              <a:t>C )</a:t>
            </a:r>
            <a:endParaRPr lang="en-US" sz="2400" dirty="0"/>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2" y="3291168"/>
            <a:ext cx="31527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58413"/>
          <a:stretch/>
        </p:blipFill>
        <p:spPr bwMode="auto">
          <a:xfrm>
            <a:off x="912812" y="3962400"/>
            <a:ext cx="4726898" cy="681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9975" y="1143000"/>
            <a:ext cx="5506037" cy="5101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747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288137"/>
            <a:ext cx="9144000" cy="376237"/>
          </a:xfrm>
        </p:spPr>
        <p:txBody>
          <a:bodyPr/>
          <a:lstStyle/>
          <a:p>
            <a:r>
              <a:rPr lang="en-US" dirty="0" err="1" smtClean="0"/>
              <a:t>Dens_bw</a:t>
            </a:r>
            <a:endParaRPr lang="en-US" dirty="0" smtClean="0"/>
          </a:p>
          <a:p>
            <a:endParaRPr lang="en-US" dirty="0"/>
          </a:p>
        </p:txBody>
      </p:sp>
      <p:pic>
        <p:nvPicPr>
          <p:cNvPr id="13" name="Picture 12"/>
          <p:cNvPicPr/>
          <p:nvPr/>
        </p:nvPicPr>
        <p:blipFill rotWithShape="1">
          <a:blip r:embed="rId2"/>
          <a:srcRect l="6544" t="30185" r="9457" b="52312"/>
          <a:stretch/>
        </p:blipFill>
        <p:spPr>
          <a:xfrm>
            <a:off x="3732212" y="1501839"/>
            <a:ext cx="4800600" cy="882502"/>
          </a:xfrm>
          <a:prstGeom prst="rect">
            <a:avLst/>
          </a:prstGeom>
        </p:spPr>
      </p:pic>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037" y="2743200"/>
            <a:ext cx="31527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435" b="408"/>
          <a:stretch/>
        </p:blipFill>
        <p:spPr bwMode="auto">
          <a:xfrm>
            <a:off x="1519914" y="3155987"/>
            <a:ext cx="4726898" cy="165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95427"/>
          <a:stretch/>
        </p:blipFill>
        <p:spPr bwMode="auto">
          <a:xfrm>
            <a:off x="1519916" y="5831386"/>
            <a:ext cx="1362075" cy="206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61293" b="32626"/>
          <a:stretch/>
        </p:blipFill>
        <p:spPr bwMode="auto">
          <a:xfrm>
            <a:off x="1519916" y="5556842"/>
            <a:ext cx="1362075" cy="274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27798" b="69410"/>
          <a:stretch/>
        </p:blipFill>
        <p:spPr bwMode="auto">
          <a:xfrm>
            <a:off x="1519915" y="5453188"/>
            <a:ext cx="1362075" cy="126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1452" b="94180"/>
          <a:stretch/>
        </p:blipFill>
        <p:spPr bwMode="auto">
          <a:xfrm>
            <a:off x="1519914" y="5224588"/>
            <a:ext cx="1362075" cy="197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95079"/>
          <a:stretch/>
        </p:blipFill>
        <p:spPr bwMode="auto">
          <a:xfrm>
            <a:off x="3202325" y="5837525"/>
            <a:ext cx="1362075" cy="269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rotWithShape="1">
          <a:blip r:embed="rId6">
            <a:extLst>
              <a:ext uri="{28A0092B-C50C-407E-A947-70E740481C1C}">
                <a14:useLocalDpi xmlns:a14="http://schemas.microsoft.com/office/drawing/2010/main" val="0"/>
              </a:ext>
            </a:extLst>
          </a:blip>
          <a:srcRect t="66832" b="29214"/>
          <a:stretch/>
        </p:blipFill>
        <p:spPr bwMode="auto">
          <a:xfrm>
            <a:off x="3202325" y="5645399"/>
            <a:ext cx="1362075" cy="216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t="33748" b="62293"/>
          <a:stretch/>
        </p:blipFill>
        <p:spPr bwMode="auto">
          <a:xfrm>
            <a:off x="3202325" y="5448007"/>
            <a:ext cx="1362075" cy="21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1389" b="94174"/>
          <a:stretch/>
        </p:blipFill>
        <p:spPr bwMode="auto">
          <a:xfrm>
            <a:off x="3202325" y="5224588"/>
            <a:ext cx="1362075" cy="243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3314" y="6349990"/>
            <a:ext cx="198120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p:cNvPicPr/>
          <p:nvPr/>
        </p:nvPicPr>
        <p:blipFill rotWithShape="1">
          <a:blip r:embed="rId8"/>
          <a:srcRect b="9480"/>
          <a:stretch/>
        </p:blipFill>
        <p:spPr>
          <a:xfrm>
            <a:off x="6457632" y="2412570"/>
            <a:ext cx="3980180" cy="4213299"/>
          </a:xfrm>
          <a:prstGeom prst="rect">
            <a:avLst/>
          </a:prstGeom>
        </p:spPr>
      </p:pic>
    </p:spTree>
    <p:extLst>
      <p:ext uri="{BB962C8B-B14F-4D97-AF65-F5344CB8AC3E}">
        <p14:creationId xmlns:p14="http://schemas.microsoft.com/office/powerpoint/2010/main" val="311020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00037"/>
          </a:xfrm>
        </p:spPr>
        <p:txBody>
          <a:bodyPr>
            <a:normAutofit fontScale="92500" lnSpcReduction="20000"/>
          </a:bodyPr>
          <a:lstStyle/>
          <a:p>
            <a:r>
              <a:rPr lang="en-US" dirty="0" smtClean="0"/>
              <a:t>Scatter</a:t>
            </a:r>
          </a:p>
          <a:p>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671" y="1783648"/>
            <a:ext cx="1214246" cy="57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272" y="5264553"/>
            <a:ext cx="5626440" cy="1441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704" y="1693452"/>
            <a:ext cx="2132108" cy="2040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a:off x="4507871" y="1966856"/>
            <a:ext cx="2389997" cy="10049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419" y="2866268"/>
            <a:ext cx="2612280" cy="274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a:endCxn id="7" idx="0"/>
          </p:cNvCxnSpPr>
          <p:nvPr/>
        </p:nvCxnSpPr>
        <p:spPr>
          <a:xfrm flipH="1">
            <a:off x="5949492" y="3733800"/>
            <a:ext cx="2063582" cy="153075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3965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00037"/>
          </a:xfrm>
        </p:spPr>
        <p:txBody>
          <a:bodyPr>
            <a:normAutofit fontScale="92500" lnSpcReduction="20000"/>
          </a:bodyPr>
          <a:lstStyle/>
          <a:p>
            <a:r>
              <a:rPr lang="en-US" dirty="0" smtClean="0"/>
              <a:t>Scatter</a:t>
            </a:r>
          </a:p>
          <a:p>
            <a:endParaRPr lang="en-US" dirty="0"/>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612" y="1905000"/>
            <a:ext cx="357977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012" y="3352800"/>
            <a:ext cx="8496300"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617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a:xfrm>
            <a:off x="7618412" y="533400"/>
            <a:ext cx="3124201" cy="719137"/>
          </a:xfrm>
        </p:spPr>
        <p:txBody>
          <a:bodyPr>
            <a:normAutofit/>
          </a:bodyPr>
          <a:lstStyle/>
          <a:p>
            <a:r>
              <a:rPr lang="en-US" dirty="0" smtClean="0"/>
              <a:t>CONTENT</a:t>
            </a:r>
            <a:endParaRPr lang="en-US" dirty="0"/>
          </a:p>
        </p:txBody>
      </p:sp>
      <p:sp>
        <p:nvSpPr>
          <p:cNvPr id="31" name="Text Placeholder 30"/>
          <p:cNvSpPr>
            <a:spLocks noGrp="1"/>
          </p:cNvSpPr>
          <p:nvPr>
            <p:ph type="body" sz="half" idx="2"/>
          </p:nvPr>
        </p:nvSpPr>
        <p:spPr>
          <a:xfrm>
            <a:off x="7999411" y="1371600"/>
            <a:ext cx="3124201" cy="4876801"/>
          </a:xfrm>
        </p:spPr>
        <p:txBody>
          <a:bodyPr/>
          <a:lstStyle/>
          <a:p>
            <a:pPr marL="285750" indent="-285750">
              <a:buFont typeface="Wingdings" panose="05000000000000000000" pitchFamily="2" charset="2"/>
              <a:buChar char="Ø"/>
            </a:pPr>
            <a:r>
              <a:rPr lang="en-US" dirty="0" smtClean="0"/>
              <a:t>Background</a:t>
            </a:r>
          </a:p>
          <a:p>
            <a:pPr marL="285750" indent="-285750">
              <a:buFont typeface="Wingdings" panose="05000000000000000000" pitchFamily="2" charset="2"/>
              <a:buChar char="Ø"/>
            </a:pPr>
            <a:r>
              <a:rPr lang="en-US" dirty="0" smtClean="0"/>
              <a:t>Objective</a:t>
            </a:r>
          </a:p>
          <a:p>
            <a:pPr marL="285750" indent="-285750">
              <a:buFont typeface="Wingdings" panose="05000000000000000000" pitchFamily="2" charset="2"/>
              <a:buChar char="Ø"/>
            </a:pPr>
            <a:r>
              <a:rPr lang="en-US" dirty="0" smtClean="0"/>
              <a:t>Cluster Evaluation</a:t>
            </a:r>
          </a:p>
          <a:p>
            <a:pPr marL="742950" lvl="1" indent="-285750">
              <a:buFont typeface="Wingdings" panose="05000000000000000000" pitchFamily="2" charset="2"/>
              <a:buChar char="Ø"/>
            </a:pPr>
            <a:r>
              <a:rPr lang="en-US" dirty="0" smtClean="0"/>
              <a:t>Excel Implementation</a:t>
            </a:r>
          </a:p>
          <a:p>
            <a:pPr marL="742950" lvl="1" indent="-285750">
              <a:buFont typeface="Wingdings" panose="05000000000000000000" pitchFamily="2" charset="2"/>
              <a:buChar char="Ø"/>
            </a:pPr>
            <a:r>
              <a:rPr lang="en-US" dirty="0" smtClean="0"/>
              <a:t>Java Implementation</a:t>
            </a:r>
          </a:p>
          <a:p>
            <a:pPr marL="285750" indent="-285750">
              <a:buFont typeface="Wingdings" panose="05000000000000000000" pitchFamily="2" charset="2"/>
              <a:buChar char="Ø"/>
            </a:pPr>
            <a:r>
              <a:rPr lang="en-US" dirty="0" smtClean="0"/>
              <a:t>Results Analysis</a:t>
            </a:r>
            <a:endParaRPr lang="en-US" dirty="0"/>
          </a:p>
          <a:p>
            <a:pPr marL="285750" indent="-285750">
              <a:buFont typeface="Wingdings" panose="05000000000000000000" pitchFamily="2" charset="2"/>
              <a:buChar char="Ø"/>
            </a:pPr>
            <a:r>
              <a:rPr lang="en-US" dirty="0"/>
              <a:t>Problems Encountered</a:t>
            </a:r>
          </a:p>
          <a:p>
            <a:pPr marL="285750" indent="-285750">
              <a:buFont typeface="Wingdings" panose="05000000000000000000" pitchFamily="2" charset="2"/>
              <a:buChar char="Ø"/>
            </a:pPr>
            <a:r>
              <a:rPr lang="en-US" dirty="0" smtClean="0"/>
              <a:t>Discoveries</a:t>
            </a:r>
          </a:p>
        </p:txBody>
      </p:sp>
      <p:pic>
        <p:nvPicPr>
          <p:cNvPr id="34" name="Picture Placeholder 33"/>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966" b="2966"/>
          <a:stretch>
            <a:fillRect/>
          </a:stretch>
        </p:blipFill>
        <p:spPr>
          <a:xfrm>
            <a:off x="745586" y="609600"/>
            <a:ext cx="5914664" cy="5562600"/>
          </a:xfrm>
        </p:spPr>
      </p:pic>
    </p:spTree>
    <p:extLst>
      <p:ext uri="{BB962C8B-B14F-4D97-AF65-F5344CB8AC3E}">
        <p14:creationId xmlns:p14="http://schemas.microsoft.com/office/powerpoint/2010/main" val="89820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00037"/>
          </a:xfrm>
        </p:spPr>
        <p:txBody>
          <a:bodyPr>
            <a:normAutofit fontScale="92500" lnSpcReduction="20000"/>
          </a:bodyPr>
          <a:lstStyle/>
          <a:p>
            <a:r>
              <a:rPr lang="en-US" dirty="0" smtClean="0"/>
              <a:t>Scatter</a:t>
            </a:r>
          </a:p>
          <a:p>
            <a:endParaRPr lang="en-US" dirty="0"/>
          </a:p>
        </p:txBody>
      </p:sp>
      <p:cxnSp>
        <p:nvCxnSpPr>
          <p:cNvPr id="6" name="Straight Arrow Connector 5"/>
          <p:cNvCxnSpPr/>
          <p:nvPr/>
        </p:nvCxnSpPr>
        <p:spPr>
          <a:xfrm>
            <a:off x="4292998" y="2335875"/>
            <a:ext cx="2389997" cy="10049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46" y="3210077"/>
            <a:ext cx="2851759" cy="300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a:off x="5893198" y="4102819"/>
            <a:ext cx="1905000" cy="1524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725" y="1987467"/>
            <a:ext cx="1050081" cy="667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812" y="1798759"/>
            <a:ext cx="2319166" cy="2227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8862" y="5573549"/>
            <a:ext cx="4237390" cy="1196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73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00037"/>
          </a:xfrm>
        </p:spPr>
        <p:txBody>
          <a:bodyPr>
            <a:normAutofit fontScale="92500" lnSpcReduction="20000"/>
          </a:bodyPr>
          <a:lstStyle/>
          <a:p>
            <a:r>
              <a:rPr lang="en-US" dirty="0" smtClean="0"/>
              <a:t>Scatter</a:t>
            </a:r>
          </a:p>
          <a:p>
            <a:endParaRPr 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411" y="1447800"/>
            <a:ext cx="3955928" cy="1116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879" y="2632473"/>
            <a:ext cx="5051333" cy="2840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9420" y="2632473"/>
            <a:ext cx="5150392" cy="2880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979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00037"/>
          </a:xfrm>
        </p:spPr>
        <p:txBody>
          <a:bodyPr>
            <a:normAutofit fontScale="92500" lnSpcReduction="20000"/>
          </a:bodyPr>
          <a:lstStyle/>
          <a:p>
            <a:r>
              <a:rPr lang="en-US" dirty="0" smtClean="0"/>
              <a:t>Scatter</a:t>
            </a:r>
          </a:p>
          <a:p>
            <a:endParaRPr 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411" y="1447800"/>
            <a:ext cx="3955928" cy="1116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705" y="2819400"/>
            <a:ext cx="4911336" cy="3111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012" y="2714625"/>
            <a:ext cx="484822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75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00037"/>
          </a:xfrm>
        </p:spPr>
        <p:txBody>
          <a:bodyPr>
            <a:normAutofit fontScale="92500" lnSpcReduction="20000"/>
          </a:bodyPr>
          <a:lstStyle/>
          <a:p>
            <a:r>
              <a:rPr lang="en-US" dirty="0" smtClean="0"/>
              <a:t>Scatter</a:t>
            </a:r>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874" y="2037585"/>
            <a:ext cx="1496474" cy="713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4148" y="1945759"/>
            <a:ext cx="1185473" cy="753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895" y="2857934"/>
            <a:ext cx="3065185" cy="322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5925" y="3962400"/>
            <a:ext cx="4709124" cy="1604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18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00037"/>
          </a:xfrm>
        </p:spPr>
        <p:txBody>
          <a:bodyPr>
            <a:normAutofit fontScale="92500" lnSpcReduction="20000"/>
          </a:bodyPr>
          <a:lstStyle/>
          <a:p>
            <a:r>
              <a:rPr lang="en-US" dirty="0" smtClean="0"/>
              <a:t>Scatter</a:t>
            </a:r>
          </a:p>
          <a:p>
            <a:endParaRPr lang="en-US"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7386" y="1600200"/>
            <a:ext cx="2819400" cy="1225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212" y="3181350"/>
            <a:ext cx="56007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2" y="3505200"/>
            <a:ext cx="4886325"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212" y="5143500"/>
            <a:ext cx="577215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1" t="6818" r="53993" b="1"/>
          <a:stretch/>
        </p:blipFill>
        <p:spPr bwMode="auto">
          <a:xfrm>
            <a:off x="1065212" y="3848100"/>
            <a:ext cx="5561013" cy="195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l="53493" t="5000" r="-1" b="-1"/>
          <a:stretch/>
        </p:blipFill>
        <p:spPr bwMode="auto">
          <a:xfrm>
            <a:off x="1065212" y="4810124"/>
            <a:ext cx="4841874" cy="180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t="5001" r="51464"/>
          <a:stretch/>
        </p:blipFill>
        <p:spPr bwMode="auto">
          <a:xfrm>
            <a:off x="1065212" y="4533900"/>
            <a:ext cx="5053013"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52141" t="5683" b="-3410"/>
          <a:stretch/>
        </p:blipFill>
        <p:spPr bwMode="auto">
          <a:xfrm>
            <a:off x="1071562" y="4176712"/>
            <a:ext cx="5784850" cy="204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p:nvPr/>
        </p:nvPicPr>
        <p:blipFill rotWithShape="1">
          <a:blip r:embed="rId8"/>
          <a:srcRect b="8360"/>
          <a:stretch/>
        </p:blipFill>
        <p:spPr>
          <a:xfrm>
            <a:off x="7067475" y="2964767"/>
            <a:ext cx="3981450" cy="3500216"/>
          </a:xfrm>
          <a:prstGeom prst="rect">
            <a:avLst/>
          </a:prstGeom>
        </p:spPr>
      </p:pic>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1562" y="6168877"/>
            <a:ext cx="1609725"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165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0" cy="595312"/>
          </a:xfrm>
        </p:spPr>
        <p:txBody>
          <a:bodyPr/>
          <a:lstStyle/>
          <a:p>
            <a:r>
              <a:rPr lang="en-US" dirty="0" smtClean="0"/>
              <a:t>Excel Implementation</a:t>
            </a:r>
            <a:endParaRPr lang="en-US" dirty="0"/>
          </a:p>
        </p:txBody>
      </p:sp>
      <p:sp>
        <p:nvSpPr>
          <p:cNvPr id="5" name="Content Placeholder 2"/>
          <p:cNvSpPr>
            <a:spLocks noGrp="1"/>
          </p:cNvSpPr>
          <p:nvPr>
            <p:ph idx="1"/>
          </p:nvPr>
        </p:nvSpPr>
        <p:spPr>
          <a:xfrm>
            <a:off x="1522412" y="1300163"/>
            <a:ext cx="9144000" cy="300037"/>
          </a:xfrm>
        </p:spPr>
        <p:txBody>
          <a:bodyPr>
            <a:normAutofit fontScale="92500" lnSpcReduction="20000"/>
          </a:bodyPr>
          <a:lstStyle/>
          <a:p>
            <a:r>
              <a:rPr lang="en-US" dirty="0" smtClean="0"/>
              <a:t>S_DBW</a:t>
            </a:r>
          </a:p>
          <a:p>
            <a:endParaRPr lang="en-US" dirty="0"/>
          </a:p>
        </p:txBody>
      </p:sp>
      <p:pic>
        <p:nvPicPr>
          <p:cNvPr id="12" name="Picture 11"/>
          <p:cNvPicPr/>
          <p:nvPr/>
        </p:nvPicPr>
        <p:blipFill rotWithShape="1">
          <a:blip r:embed="rId2"/>
          <a:srcRect l="2131" t="71913" r="79259" b="8360"/>
          <a:stretch/>
        </p:blipFill>
        <p:spPr>
          <a:xfrm>
            <a:off x="5082032" y="1981200"/>
            <a:ext cx="1026504" cy="829672"/>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589" y="5295900"/>
            <a:ext cx="1609725"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p:nvPr/>
        </p:nvPicPr>
        <p:blipFill rotWithShape="1">
          <a:blip r:embed="rId4"/>
          <a:srcRect l="6544" t="30185" r="15488" b="52312"/>
          <a:stretch/>
        </p:blipFill>
        <p:spPr>
          <a:xfrm>
            <a:off x="6225032" y="4267200"/>
            <a:ext cx="3757800" cy="723900"/>
          </a:xfrm>
          <a:prstGeom prst="rect">
            <a:avLst/>
          </a:prstGeom>
        </p:spPr>
      </p:pic>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6412" y="4173013"/>
            <a:ext cx="1926081" cy="837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7032" y="5260286"/>
            <a:ext cx="198120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p:nvPr/>
        </p:nvCxnSpPr>
        <p:spPr>
          <a:xfrm flipH="1" flipV="1">
            <a:off x="6987032" y="3671950"/>
            <a:ext cx="190500" cy="442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flipV="1">
            <a:off x="4814314" y="3671950"/>
            <a:ext cx="670498" cy="4428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9452" y="3072666"/>
            <a:ext cx="3657599" cy="568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62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18412" y="5486400"/>
            <a:ext cx="3124201" cy="838200"/>
          </a:xfrm>
        </p:spPr>
        <p:txBody>
          <a:bodyPr>
            <a:normAutofit fontScale="90000"/>
          </a:bodyPr>
          <a:lstStyle/>
          <a:p>
            <a:r>
              <a:rPr lang="en-US" dirty="0" smtClean="0"/>
              <a:t>Java Implementation</a:t>
            </a:r>
            <a:endParaRPr lang="en-US" dirty="0"/>
          </a:p>
        </p:txBody>
      </p:sp>
      <p:pic>
        <p:nvPicPr>
          <p:cNvPr id="16" name="Picture Placeholder 15"/>
          <p:cNvPicPr>
            <a:picLocks noGrp="1" noChangeAspect="1"/>
          </p:cNvPicPr>
          <p:nvPr>
            <p:ph type="pic" idx="1"/>
          </p:nvPr>
        </p:nvPicPr>
        <p:blipFill>
          <a:blip r:embed="rId2">
            <a:extLst>
              <a:ext uri="{28A0092B-C50C-407E-A947-70E740481C1C}">
                <a14:useLocalDpi xmlns:a14="http://schemas.microsoft.com/office/drawing/2010/main" val="0"/>
              </a:ext>
            </a:extLst>
          </a:blip>
          <a:srcRect l="9464" r="9464"/>
          <a:stretch>
            <a:fillRect/>
          </a:stretch>
        </p:blipFill>
        <p:spPr/>
      </p:pic>
      <p:pic>
        <p:nvPicPr>
          <p:cNvPr id="2050" name="Picture 2" descr="http://www.iwritetech.com/wp-content/uploads/2013/10/java_te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4012" y="5410200"/>
            <a:ext cx="854607"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34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Mahout</a:t>
            </a:r>
            <a:endParaRPr lang="en-US" dirty="0"/>
          </a:p>
        </p:txBody>
      </p:sp>
      <p:sp>
        <p:nvSpPr>
          <p:cNvPr id="3" name="Content Placeholder 2"/>
          <p:cNvSpPr>
            <a:spLocks noGrp="1"/>
          </p:cNvSpPr>
          <p:nvPr>
            <p:ph idx="1"/>
          </p:nvPr>
        </p:nvSpPr>
        <p:spPr>
          <a:xfrm>
            <a:off x="1522414" y="1643063"/>
            <a:ext cx="9144000" cy="3538537"/>
          </a:xfrm>
        </p:spPr>
        <p:txBody>
          <a:bodyPr>
            <a:normAutofit/>
          </a:bodyPr>
          <a:lstStyle/>
          <a:p>
            <a:pPr lvl="1"/>
            <a:r>
              <a:rPr lang="en-US" dirty="0" smtClean="0"/>
              <a:t>Mahout was used for the clustering of forum posts </a:t>
            </a:r>
            <a:br>
              <a:rPr lang="en-US" dirty="0" smtClean="0"/>
            </a:br>
            <a:endParaRPr lang="en-US" dirty="0"/>
          </a:p>
          <a:p>
            <a:pPr lvl="1"/>
            <a:r>
              <a:rPr lang="en-US" dirty="0" smtClean="0"/>
              <a:t>Mahout’s clustering feature: </a:t>
            </a:r>
          </a:p>
          <a:p>
            <a:pPr lvl="2"/>
            <a:r>
              <a:rPr lang="en-US" dirty="0" smtClean="0"/>
              <a:t>Mahout’s seq2sparse command for generating vectors: </a:t>
            </a:r>
          </a:p>
          <a:p>
            <a:pPr marL="685800" lvl="2" indent="0">
              <a:buNone/>
            </a:pPr>
            <a:r>
              <a:rPr lang="en-US" dirty="0"/>
              <a:t/>
            </a:r>
            <a:br>
              <a:rPr lang="en-US" dirty="0"/>
            </a:br>
            <a:r>
              <a:rPr lang="en-US" dirty="0" smtClean="0"/>
              <a:t/>
            </a:r>
            <a:br>
              <a:rPr lang="en-US" dirty="0" smtClean="0"/>
            </a:br>
            <a:endParaRPr lang="en-US" dirty="0" smtClean="0"/>
          </a:p>
          <a:p>
            <a:pPr lvl="2"/>
            <a:endParaRPr lang="en-US" dirty="0"/>
          </a:p>
          <a:p>
            <a:pPr lvl="2"/>
            <a:endParaRPr lang="en-US" dirty="0" smtClean="0"/>
          </a:p>
          <a:p>
            <a:pPr lvl="3"/>
            <a:r>
              <a:rPr lang="en-US" dirty="0" smtClean="0"/>
              <a:t>-</a:t>
            </a:r>
            <a:r>
              <a:rPr lang="en-US" dirty="0" err="1" smtClean="0"/>
              <a:t>wt</a:t>
            </a:r>
            <a:r>
              <a:rPr lang="en-US" dirty="0" smtClean="0"/>
              <a:t> parameter (type of weight) </a:t>
            </a:r>
          </a:p>
          <a:p>
            <a:pPr lvl="4"/>
            <a:r>
              <a:rPr lang="en-US" dirty="0" smtClean="0"/>
              <a:t>TF or TFIDF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412" y="609599"/>
            <a:ext cx="2708615" cy="1066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descr="C:\Users\L335a14\Desktop\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812" y="3131357"/>
            <a:ext cx="5010534" cy="83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51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 V.S. TFIDF</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26229121"/>
              </p:ext>
            </p:extLst>
          </p:nvPr>
        </p:nvGraphicFramePr>
        <p:xfrm>
          <a:off x="1751012" y="1944624"/>
          <a:ext cx="8610600" cy="3084576"/>
        </p:xfrm>
        <a:graphic>
          <a:graphicData uri="http://schemas.openxmlformats.org/drawingml/2006/table">
            <a:tbl>
              <a:tblPr firstCol="1" bandRow="1">
                <a:tableStyleId>{7DF18680-E054-41AD-8BC1-D1AEF772440D}</a:tableStyleId>
              </a:tblPr>
              <a:tblGrid>
                <a:gridCol w="1324707"/>
                <a:gridCol w="7285893"/>
              </a:tblGrid>
              <a:tr h="1489092">
                <a:tc>
                  <a:txBody>
                    <a:bodyPr/>
                    <a:lstStyle/>
                    <a:p>
                      <a:pPr marL="0" marR="0">
                        <a:lnSpc>
                          <a:spcPct val="115000"/>
                        </a:lnSpc>
                        <a:spcBef>
                          <a:spcPts val="0"/>
                        </a:spcBef>
                        <a:spcAft>
                          <a:spcPts val="0"/>
                        </a:spcAft>
                      </a:pPr>
                      <a:r>
                        <a:rPr lang="en-US" sz="1100" dirty="0">
                          <a:effectLst/>
                        </a:rPr>
                        <a:t/>
                      </a:r>
                      <a:br>
                        <a:rPr lang="en-US" sz="1100" dirty="0">
                          <a:effectLst/>
                        </a:rPr>
                      </a:br>
                      <a:r>
                        <a:rPr lang="en-US" sz="1100" dirty="0">
                          <a:effectLst/>
                        </a:rPr>
                        <a:t>TF vectors</a:t>
                      </a:r>
                      <a:endParaRPr lang="en-US" sz="1100" dirty="0">
                        <a:effectLst/>
                        <a:latin typeface="Calibri"/>
                        <a:ea typeface="SimSun"/>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rPr>
                        <a:t/>
                      </a:r>
                      <a:br>
                        <a:rPr lang="en-US" sz="1100" dirty="0">
                          <a:effectLst/>
                        </a:rPr>
                      </a:br>
                      <a:r>
                        <a:rPr lang="en-US" sz="1100" dirty="0">
                          <a:effectLst/>
                        </a:rPr>
                        <a:t>Assignment of each term in a document a weight for that term, depending on the number of occurrences of the term in the document. </a:t>
                      </a:r>
                      <a:br>
                        <a:rPr lang="en-US" sz="1100" dirty="0">
                          <a:effectLst/>
                        </a:rPr>
                      </a:br>
                      <a:r>
                        <a:rPr lang="en-US" sz="1100" dirty="0">
                          <a:effectLst/>
                        </a:rPr>
                        <a:t>A score between a query term t and a document d is computed, based on the weight of t in d. </a:t>
                      </a:r>
                      <a:br>
                        <a:rPr lang="en-US" sz="1100" dirty="0">
                          <a:effectLst/>
                        </a:rPr>
                      </a:br>
                      <a:r>
                        <a:rPr lang="en-US" sz="1100" dirty="0">
                          <a:effectLst/>
                        </a:rPr>
                        <a:t/>
                      </a:r>
                      <a:br>
                        <a:rPr lang="en-US" sz="1100" dirty="0">
                          <a:effectLst/>
                        </a:rPr>
                      </a:br>
                      <a:r>
                        <a:rPr lang="en-US" sz="1100" dirty="0">
                          <a:effectLst/>
                        </a:rPr>
                        <a:t>The simplest approach is to assign the weight to be equal to the number of occurrences of term $t$ in document $d$. </a:t>
                      </a:r>
                      <a:br>
                        <a:rPr lang="en-US" sz="1100" dirty="0">
                          <a:effectLst/>
                        </a:rPr>
                      </a:br>
                      <a:r>
                        <a:rPr lang="en-US" sz="1100" dirty="0">
                          <a:effectLst/>
                        </a:rPr>
                        <a:t>This weighting scheme is referred to as term frequency</a:t>
                      </a:r>
                      <a:br>
                        <a:rPr lang="en-US" sz="1100" dirty="0">
                          <a:effectLst/>
                        </a:rPr>
                      </a:br>
                      <a:endParaRPr lang="en-US" sz="1100" dirty="0">
                        <a:effectLst/>
                        <a:latin typeface="Calibri"/>
                        <a:ea typeface="SimSun"/>
                        <a:cs typeface="Times New Roman"/>
                      </a:endParaRPr>
                    </a:p>
                  </a:txBody>
                  <a:tcPr marL="68580" marR="68580" marT="0" marB="0"/>
                </a:tc>
              </a:tr>
              <a:tr h="1488042">
                <a:tc>
                  <a:txBody>
                    <a:bodyPr/>
                    <a:lstStyle/>
                    <a:p>
                      <a:pPr marL="0" marR="0">
                        <a:lnSpc>
                          <a:spcPct val="115000"/>
                        </a:lnSpc>
                        <a:spcBef>
                          <a:spcPts val="0"/>
                        </a:spcBef>
                        <a:spcAft>
                          <a:spcPts val="0"/>
                        </a:spcAft>
                      </a:pPr>
                      <a:r>
                        <a:rPr lang="en-US" sz="1100">
                          <a:effectLst/>
                        </a:rPr>
                        <a:t/>
                      </a:r>
                      <a:br>
                        <a:rPr lang="en-US" sz="1100">
                          <a:effectLst/>
                        </a:rPr>
                      </a:br>
                      <a:r>
                        <a:rPr lang="en-US" sz="1100">
                          <a:effectLst/>
                        </a:rPr>
                        <a:t>TFIDF vectors</a:t>
                      </a:r>
                      <a:endParaRPr lang="en-US" sz="1100">
                        <a:effectLst/>
                        <a:latin typeface="Calibri"/>
                        <a:ea typeface="SimSun"/>
                        <a:cs typeface="Times New Roman"/>
                      </a:endParaRPr>
                    </a:p>
                  </a:txBody>
                  <a:tcPr marL="68580" marR="68580" marT="0" marB="0"/>
                </a:tc>
                <a:tc>
                  <a:txBody>
                    <a:bodyPr/>
                    <a:lstStyle/>
                    <a:p>
                      <a:pPr marL="0" marR="0">
                        <a:lnSpc>
                          <a:spcPct val="115000"/>
                        </a:lnSpc>
                        <a:spcBef>
                          <a:spcPts val="0"/>
                        </a:spcBef>
                        <a:spcAft>
                          <a:spcPts val="0"/>
                        </a:spcAft>
                      </a:pPr>
                      <a:r>
                        <a:rPr lang="en-US" sz="1100" dirty="0">
                          <a:effectLst/>
                        </a:rPr>
                        <a:t/>
                      </a:r>
                      <a:br>
                        <a:rPr lang="en-US" sz="1100" dirty="0">
                          <a:effectLst/>
                        </a:rPr>
                      </a:br>
                      <a:r>
                        <a:rPr lang="en-US" sz="1100" dirty="0">
                          <a:effectLst/>
                        </a:rPr>
                        <a:t>TFIDF stands for term frequency-inverse document frequency, a numerical statistic which reflects how important a word is to a document in a collection. </a:t>
                      </a:r>
                      <a:br>
                        <a:rPr lang="en-US" sz="1100" dirty="0">
                          <a:effectLst/>
                        </a:rPr>
                      </a:br>
                      <a:r>
                        <a:rPr lang="en-US" sz="1100" dirty="0">
                          <a:effectLst/>
                        </a:rPr>
                        <a:t/>
                      </a:r>
                      <a:br>
                        <a:rPr lang="en-US" sz="1100" dirty="0">
                          <a:effectLst/>
                        </a:rPr>
                      </a:br>
                      <a:r>
                        <a:rPr lang="en-US" sz="1100" dirty="0">
                          <a:effectLst/>
                        </a:rPr>
                        <a:t>The TFIDF value increases proportionally to the number of times a word appears in the document, but is offset by the frequency of the word in the corpus, which helps to control for the fact that some words are generally more common than others</a:t>
                      </a:r>
                    </a:p>
                    <a:p>
                      <a:pPr marL="0" marR="0">
                        <a:lnSpc>
                          <a:spcPct val="115000"/>
                        </a:lnSpc>
                        <a:spcBef>
                          <a:spcPts val="0"/>
                        </a:spcBef>
                        <a:spcAft>
                          <a:spcPts val="0"/>
                        </a:spcAft>
                      </a:pPr>
                      <a:r>
                        <a:rPr lang="en-US" sz="1100" dirty="0">
                          <a:effectLst/>
                        </a:rPr>
                        <a:t> </a:t>
                      </a:r>
                      <a:endParaRPr lang="en-US" sz="1100" dirty="0">
                        <a:effectLst/>
                        <a:latin typeface="Calibri"/>
                        <a:ea typeface="SimSun"/>
                        <a:cs typeface="Times New Roman"/>
                      </a:endParaRPr>
                    </a:p>
                  </a:txBody>
                  <a:tcPr marL="68580" marR="68580" marT="0" marB="0"/>
                </a:tc>
              </a:tr>
            </a:tbl>
          </a:graphicData>
        </a:graphic>
      </p:graphicFrame>
    </p:spTree>
    <p:extLst>
      <p:ext uri="{BB962C8B-B14F-4D97-AF65-F5344CB8AC3E}">
        <p14:creationId xmlns:p14="http://schemas.microsoft.com/office/powerpoint/2010/main" val="236639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 V.S. TFIDF (cont’d)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464" y="2133600"/>
            <a:ext cx="560094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447" y="2057400"/>
            <a:ext cx="5060765" cy="138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013" y="4038600"/>
            <a:ext cx="5029200" cy="1585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05533" y="5237018"/>
            <a:ext cx="3428589" cy="523220"/>
          </a:xfrm>
          <a:prstGeom prst="rect">
            <a:avLst/>
          </a:prstGeom>
        </p:spPr>
        <p:txBody>
          <a:bodyPr wrap="square">
            <a:spAutoFit/>
          </a:bodyPr>
          <a:lstStyle/>
          <a:p>
            <a:r>
              <a:rPr lang="en-SG" sz="1400" dirty="0"/>
              <a:t>If term t </a:t>
            </a:r>
            <a:r>
              <a:rPr lang="en-SG" sz="1400" dirty="0" smtClean="0"/>
              <a:t>appears in </a:t>
            </a:r>
            <a:r>
              <a:rPr lang="en-SG" sz="1400" dirty="0"/>
              <a:t>many documents, this </a:t>
            </a:r>
            <a:r>
              <a:rPr lang="en-SG" sz="1400" dirty="0" smtClean="0"/>
              <a:t>value (</a:t>
            </a:r>
            <a:r>
              <a:rPr lang="en-SG" sz="1400" dirty="0" err="1" smtClean="0"/>
              <a:t>idf</a:t>
            </a:r>
            <a:r>
              <a:rPr lang="en-SG" sz="1400" dirty="0" smtClean="0"/>
              <a:t>) </a:t>
            </a:r>
            <a:r>
              <a:rPr lang="en-SG" sz="1400" dirty="0"/>
              <a:t>is low</a:t>
            </a:r>
          </a:p>
        </p:txBody>
      </p:sp>
    </p:spTree>
    <p:extLst>
      <p:ext uri="{BB962C8B-B14F-4D97-AF65-F5344CB8AC3E}">
        <p14:creationId xmlns:p14="http://schemas.microsoft.com/office/powerpoint/2010/main" val="128077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46212" y="319088"/>
            <a:ext cx="9144000" cy="671512"/>
          </a:xfrm>
        </p:spPr>
        <p:txBody>
          <a:bodyPr/>
          <a:lstStyle/>
          <a:p>
            <a:r>
              <a:rPr lang="en-US" dirty="0" smtClean="0">
                <a:latin typeface="+mn-lt"/>
              </a:rPr>
              <a:t>Background</a:t>
            </a:r>
            <a:endParaRPr lang="en-US" dirty="0">
              <a:latin typeface="+mn-lt"/>
            </a:endParaRPr>
          </a:p>
        </p:txBody>
      </p:sp>
      <p:sp>
        <p:nvSpPr>
          <p:cNvPr id="6" name="Content Placeholder 5"/>
          <p:cNvSpPr>
            <a:spLocks noGrp="1"/>
          </p:cNvSpPr>
          <p:nvPr>
            <p:ph idx="1"/>
          </p:nvPr>
        </p:nvSpPr>
        <p:spPr>
          <a:xfrm>
            <a:off x="1674812" y="1643063"/>
            <a:ext cx="9144000" cy="4529137"/>
          </a:xfrm>
        </p:spPr>
        <p:txBody>
          <a:bodyPr/>
          <a:lstStyle/>
          <a:p>
            <a:r>
              <a:rPr lang="en-US" dirty="0" smtClean="0"/>
              <a:t>Forum Posts/Threads</a:t>
            </a:r>
            <a:endParaRPr lang="en-US" dirty="0"/>
          </a:p>
          <a:p>
            <a:pPr lvl="1"/>
            <a:r>
              <a:rPr lang="en-US" dirty="0"/>
              <a:t>Not well-organized</a:t>
            </a:r>
          </a:p>
          <a:p>
            <a:pPr lvl="1"/>
            <a:r>
              <a:rPr lang="en-US" dirty="0" smtClean="0"/>
              <a:t>Irrelevant posts</a:t>
            </a:r>
            <a:endParaRPr lang="en-US" dirty="0"/>
          </a:p>
          <a:p>
            <a:r>
              <a:rPr lang="en-US" dirty="0" smtClean="0"/>
              <a:t>Implemented </a:t>
            </a:r>
            <a:r>
              <a:rPr lang="en-US" dirty="0"/>
              <a:t>clustering to the project</a:t>
            </a:r>
          </a:p>
          <a:p>
            <a:r>
              <a:rPr lang="en-US" dirty="0"/>
              <a:t>By using clustering</a:t>
            </a:r>
          </a:p>
          <a:p>
            <a:pPr lvl="1">
              <a:buFont typeface="Wingdings" panose="05000000000000000000" pitchFamily="2" charset="2"/>
              <a:buChar char="Ø"/>
            </a:pPr>
            <a:r>
              <a:rPr lang="en-US" dirty="0"/>
              <a:t>Reorganizes and Re-categorizes the posts</a:t>
            </a:r>
          </a:p>
          <a:p>
            <a:pPr lvl="1">
              <a:buFont typeface="Wingdings" panose="05000000000000000000" pitchFamily="2" charset="2"/>
              <a:buChar char="Ø"/>
            </a:pPr>
            <a:r>
              <a:rPr lang="en-US" dirty="0"/>
              <a:t>Unsupervised clustering</a:t>
            </a:r>
          </a:p>
          <a:p>
            <a:endParaRPr lang="en-US" dirty="0"/>
          </a:p>
        </p:txBody>
      </p:sp>
    </p:spTree>
    <p:extLst>
      <p:ext uri="{BB962C8B-B14F-4D97-AF65-F5344CB8AC3E}">
        <p14:creationId xmlns:p14="http://schemas.microsoft.com/office/powerpoint/2010/main" val="86348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smtClean="0"/>
              <a:t>TF or TFIDF? </a:t>
            </a:r>
            <a:endParaRPr lang="en-US" dirty="0"/>
          </a:p>
        </p:txBody>
      </p:sp>
      <p:sp>
        <p:nvSpPr>
          <p:cNvPr id="3" name="Content Placeholder 2"/>
          <p:cNvSpPr>
            <a:spLocks noGrp="1"/>
          </p:cNvSpPr>
          <p:nvPr>
            <p:ph idx="1"/>
          </p:nvPr>
        </p:nvSpPr>
        <p:spPr>
          <a:xfrm>
            <a:off x="1522412" y="5334000"/>
            <a:ext cx="9144000" cy="914400"/>
          </a:xfrm>
        </p:spPr>
        <p:txBody>
          <a:bodyPr>
            <a:normAutofit/>
          </a:bodyPr>
          <a:lstStyle/>
          <a:p>
            <a:pPr lvl="1"/>
            <a:r>
              <a:rPr lang="en-US" dirty="0" err="1" smtClean="0"/>
              <a:t>KMeans</a:t>
            </a:r>
            <a:r>
              <a:rPr lang="en-US" dirty="0" smtClean="0"/>
              <a:t>’ usage of TFIDF vectors is a must</a:t>
            </a:r>
          </a:p>
          <a:p>
            <a:pPr lvl="1"/>
            <a:r>
              <a:rPr lang="en-US" dirty="0" smtClean="0"/>
              <a:t>LDA’s was not specified, but TF vectors </a:t>
            </a:r>
            <a:r>
              <a:rPr lang="en-US" dirty="0" smtClean="0"/>
              <a:t>were </a:t>
            </a:r>
            <a:r>
              <a:rPr lang="en-US" b="1" i="1" dirty="0" smtClean="0"/>
              <a:t>recommended.</a:t>
            </a:r>
            <a:r>
              <a:rPr lang="en-US" dirty="0" smtClean="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447800"/>
            <a:ext cx="6705600" cy="3558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a:stCxn id="12" idx="2"/>
          </p:cNvCxnSpPr>
          <p:nvPr/>
        </p:nvCxnSpPr>
        <p:spPr>
          <a:xfrm>
            <a:off x="1712912" y="2133600"/>
            <a:ext cx="125730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H="1">
            <a:off x="6627812" y="1905000"/>
            <a:ext cx="304800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912812" y="1487269"/>
            <a:ext cx="1600200" cy="646331"/>
          </a:xfrm>
          <a:prstGeom prst="rect">
            <a:avLst/>
          </a:prstGeom>
          <a:noFill/>
        </p:spPr>
        <p:txBody>
          <a:bodyPr wrap="square" rtlCol="0">
            <a:spAutoFit/>
          </a:bodyPr>
          <a:lstStyle/>
          <a:p>
            <a:r>
              <a:rPr lang="en-US" dirty="0" err="1" smtClean="0"/>
              <a:t>KMeans</a:t>
            </a:r>
            <a:r>
              <a:rPr lang="en-US" dirty="0" smtClean="0"/>
              <a:t> using TFIDF weight</a:t>
            </a:r>
            <a:endParaRPr lang="en-US" dirty="0"/>
          </a:p>
        </p:txBody>
      </p:sp>
      <p:sp>
        <p:nvSpPr>
          <p:cNvPr id="17" name="TextBox 16"/>
          <p:cNvSpPr txBox="1"/>
          <p:nvPr/>
        </p:nvSpPr>
        <p:spPr>
          <a:xfrm>
            <a:off x="9675812" y="1487269"/>
            <a:ext cx="1600200" cy="646331"/>
          </a:xfrm>
          <a:prstGeom prst="rect">
            <a:avLst/>
          </a:prstGeom>
          <a:noFill/>
        </p:spPr>
        <p:txBody>
          <a:bodyPr wrap="square" rtlCol="0">
            <a:spAutoFit/>
          </a:bodyPr>
          <a:lstStyle/>
          <a:p>
            <a:r>
              <a:rPr lang="en-US" dirty="0" smtClean="0"/>
              <a:t>LDA using TF weight</a:t>
            </a:r>
            <a:endParaRPr lang="en-US" dirty="0"/>
          </a:p>
        </p:txBody>
      </p:sp>
    </p:spTree>
    <p:extLst>
      <p:ext uri="{BB962C8B-B14F-4D97-AF65-F5344CB8AC3E}">
        <p14:creationId xmlns:p14="http://schemas.microsoft.com/office/powerpoint/2010/main" val="36519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smtClean="0"/>
              <a:t>Implementation plans</a:t>
            </a:r>
            <a:endParaRPr lang="en-US" dirty="0"/>
          </a:p>
        </p:txBody>
      </p:sp>
      <p:sp>
        <p:nvSpPr>
          <p:cNvPr id="4" name="Content Placeholder 3"/>
          <p:cNvSpPr>
            <a:spLocks noGrp="1"/>
          </p:cNvSpPr>
          <p:nvPr>
            <p:ph idx="1"/>
          </p:nvPr>
        </p:nvSpPr>
        <p:spPr>
          <a:xfrm>
            <a:off x="1522414" y="1828800"/>
            <a:ext cx="9144000" cy="3919537"/>
          </a:xfrm>
        </p:spPr>
        <p:txBody>
          <a:bodyPr/>
          <a:lstStyle/>
          <a:p>
            <a:r>
              <a:rPr lang="en-US" dirty="0" smtClean="0"/>
              <a:t>Perform LDA using TFIDF vectors on the 3 forum datasets</a:t>
            </a:r>
          </a:p>
          <a:p>
            <a:pPr lvl="1"/>
            <a:r>
              <a:rPr lang="en-US" sz="1400" dirty="0" smtClean="0"/>
              <a:t>Raw dataset 1 (Month1) – 318 forum posts from July 2013</a:t>
            </a:r>
          </a:p>
          <a:p>
            <a:pPr lvl="1"/>
            <a:r>
              <a:rPr lang="en-US" sz="1400" dirty="0" smtClean="0"/>
              <a:t>Raw dataset 2 (Month 6) – 1379 forum posts from January – July 2013</a:t>
            </a:r>
          </a:p>
          <a:p>
            <a:pPr lvl="1"/>
            <a:r>
              <a:rPr lang="en-US" sz="1400" dirty="0" smtClean="0"/>
              <a:t>Raw dataset 3 (Month 12) – 2996 forum posts from July 2012 – July 2013</a:t>
            </a:r>
            <a:endParaRPr lang="en-US" dirty="0" smtClean="0"/>
          </a:p>
          <a:p>
            <a:r>
              <a:rPr lang="en-US" dirty="0" smtClean="0"/>
              <a:t>Evaluate performance of the clustering algorithms using </a:t>
            </a:r>
            <a:r>
              <a:rPr lang="en-US" dirty="0" err="1" smtClean="0"/>
              <a:t>S_Dbw</a:t>
            </a:r>
            <a:r>
              <a:rPr lang="en-US" dirty="0" smtClean="0"/>
              <a:t> </a:t>
            </a:r>
            <a:endParaRPr lang="en-US" dirty="0"/>
          </a:p>
          <a:p>
            <a:r>
              <a:rPr lang="en-US" dirty="0" smtClean="0"/>
              <a:t>Results Analysis</a:t>
            </a:r>
          </a:p>
          <a:p>
            <a:pPr lvl="1"/>
            <a:r>
              <a:rPr lang="en-US" dirty="0" smtClean="0"/>
              <a:t>Deduce which algorithm is the best, most suitable for clustering forum posts</a:t>
            </a:r>
          </a:p>
          <a:p>
            <a:pPr lvl="1"/>
            <a:r>
              <a:rPr lang="en-US" dirty="0" smtClean="0"/>
              <a:t>Prove fact that LDA using TF outperforms LDA using TFIDF or not</a:t>
            </a:r>
          </a:p>
        </p:txBody>
      </p:sp>
    </p:spTree>
    <p:extLst>
      <p:ext uri="{BB962C8B-B14F-4D97-AF65-F5344CB8AC3E}">
        <p14:creationId xmlns:p14="http://schemas.microsoft.com/office/powerpoint/2010/main" val="28966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smtClean="0"/>
              <a:t>LDA with TFIDF </a:t>
            </a:r>
            <a:endParaRPr lang="en-US" dirty="0"/>
          </a:p>
        </p:txBody>
      </p:sp>
      <p:pic>
        <p:nvPicPr>
          <p:cNvPr id="5" name="Content Placeholder 4"/>
          <p:cNvPicPr>
            <a:picLocks noGrp="1"/>
          </p:cNvPicPr>
          <p:nvPr>
            <p:ph idx="1"/>
          </p:nvPr>
        </p:nvPicPr>
        <p:blipFill>
          <a:blip r:embed="rId2"/>
          <a:stretch>
            <a:fillRect/>
          </a:stretch>
        </p:blipFill>
        <p:spPr>
          <a:xfrm>
            <a:off x="1674812" y="1447800"/>
            <a:ext cx="5029200" cy="4800600"/>
          </a:xfrm>
          <a:prstGeom prst="rect">
            <a:avLst/>
          </a:prstGeom>
        </p:spPr>
      </p:pic>
      <p:sp>
        <p:nvSpPr>
          <p:cNvPr id="7" name="Text Box 2"/>
          <p:cNvSpPr txBox="1">
            <a:spLocks noChangeArrowheads="1"/>
          </p:cNvSpPr>
          <p:nvPr/>
        </p:nvSpPr>
        <p:spPr bwMode="auto">
          <a:xfrm>
            <a:off x="6932612" y="2047875"/>
            <a:ext cx="4343400" cy="5429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dirty="0">
                <a:effectLst/>
                <a:latin typeface="Calibri"/>
                <a:ea typeface="SimSun"/>
                <a:cs typeface="Times New Roman"/>
              </a:rPr>
              <a:t>Convert the folder of raw data (with no sub-folders) into a Sequential File, for Mahout to process. </a:t>
            </a:r>
            <a:r>
              <a:rPr lang="en-US" sz="1100" dirty="0">
                <a:solidFill>
                  <a:srgbClr val="FF0000"/>
                </a:solidFill>
                <a:effectLst/>
                <a:latin typeface="Calibri"/>
                <a:ea typeface="SimSun"/>
                <a:cs typeface="Times New Roman"/>
              </a:rPr>
              <a:t/>
            </a:r>
            <a:br>
              <a:rPr lang="en-US" sz="1100" dirty="0">
                <a:solidFill>
                  <a:srgbClr val="FF0000"/>
                </a:solidFill>
                <a:effectLst/>
                <a:latin typeface="Calibri"/>
                <a:ea typeface="SimSun"/>
                <a:cs typeface="Times New Roman"/>
              </a:rPr>
            </a:br>
            <a:r>
              <a:rPr lang="en-US" sz="1100" dirty="0">
                <a:solidFill>
                  <a:srgbClr val="FF0000"/>
                </a:solidFill>
                <a:effectLst/>
                <a:latin typeface="Calibri"/>
                <a:ea typeface="SimSun"/>
                <a:cs typeface="Times New Roman"/>
              </a:rPr>
              <a:t/>
            </a:r>
            <a:br>
              <a:rPr lang="en-US" sz="1100" dirty="0">
                <a:solidFill>
                  <a:srgbClr val="FF0000"/>
                </a:solidFill>
                <a:effectLst/>
                <a:latin typeface="Calibri"/>
                <a:ea typeface="SimSun"/>
                <a:cs typeface="Times New Roman"/>
              </a:rPr>
            </a:br>
            <a:r>
              <a:rPr lang="en-US" sz="1100" dirty="0">
                <a:solidFill>
                  <a:srgbClr val="FF0000"/>
                </a:solidFill>
                <a:effectLst/>
                <a:latin typeface="Calibri"/>
                <a:ea typeface="SimSun"/>
                <a:cs typeface="Times New Roman"/>
              </a:rPr>
              <a:t/>
            </a:r>
            <a:br>
              <a:rPr lang="en-US" sz="1100" dirty="0">
                <a:solidFill>
                  <a:srgbClr val="FF0000"/>
                </a:solidFill>
                <a:effectLst/>
                <a:latin typeface="Calibri"/>
                <a:ea typeface="SimSun"/>
                <a:cs typeface="Times New Roman"/>
              </a:rPr>
            </a:br>
            <a:r>
              <a:rPr lang="en-US" sz="1100" dirty="0">
                <a:effectLst/>
                <a:latin typeface="Calibri"/>
                <a:ea typeface="SimSun"/>
                <a:cs typeface="Times New Roman"/>
              </a:rPr>
              <a:t/>
            </a:r>
            <a:br>
              <a:rPr lang="en-US" sz="1100" dirty="0">
                <a:effectLst/>
                <a:latin typeface="Calibri"/>
                <a:ea typeface="SimSun"/>
                <a:cs typeface="Times New Roman"/>
              </a:rPr>
            </a:br>
            <a:endParaRPr lang="en-US" sz="1100" dirty="0">
              <a:effectLst/>
              <a:latin typeface="Calibri"/>
              <a:ea typeface="SimSun"/>
              <a:cs typeface="Times New Roman"/>
            </a:endParaRPr>
          </a:p>
        </p:txBody>
      </p:sp>
      <p:sp>
        <p:nvSpPr>
          <p:cNvPr id="8" name="Text Box 2"/>
          <p:cNvSpPr txBox="1">
            <a:spLocks noChangeArrowheads="1"/>
          </p:cNvSpPr>
          <p:nvPr/>
        </p:nvSpPr>
        <p:spPr bwMode="auto">
          <a:xfrm>
            <a:off x="6932612" y="2743200"/>
            <a:ext cx="4343400" cy="5334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dirty="0">
                <a:effectLst/>
                <a:latin typeface="Calibri"/>
                <a:ea typeface="SimSun"/>
                <a:cs typeface="Times New Roman"/>
              </a:rPr>
              <a:t>Convert the Sequential File into another Sequential File of TFIDF vectors, for Mahout to process. </a:t>
            </a:r>
          </a:p>
        </p:txBody>
      </p:sp>
      <p:sp>
        <p:nvSpPr>
          <p:cNvPr id="9" name="Text Box 2"/>
          <p:cNvSpPr txBox="1">
            <a:spLocks noChangeArrowheads="1"/>
          </p:cNvSpPr>
          <p:nvPr/>
        </p:nvSpPr>
        <p:spPr bwMode="auto">
          <a:xfrm>
            <a:off x="6932612" y="3429000"/>
            <a:ext cx="4343400" cy="5334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dirty="0">
                <a:effectLst/>
                <a:latin typeface="Calibri"/>
                <a:ea typeface="SimSun"/>
                <a:cs typeface="Times New Roman"/>
              </a:rPr>
              <a:t>Run LDA clustering on the TFIDF vectors, generating results of 15 clusters. </a:t>
            </a:r>
            <a:br>
              <a:rPr lang="en-US" sz="1100" dirty="0">
                <a:effectLst/>
                <a:latin typeface="Calibri"/>
                <a:ea typeface="SimSun"/>
                <a:cs typeface="Times New Roman"/>
              </a:rPr>
            </a:br>
            <a:endParaRPr lang="en-US" sz="1100" dirty="0">
              <a:effectLst/>
              <a:latin typeface="Calibri"/>
              <a:ea typeface="SimSun"/>
              <a:cs typeface="Times New Roman"/>
            </a:endParaRPr>
          </a:p>
        </p:txBody>
      </p:sp>
      <p:sp>
        <p:nvSpPr>
          <p:cNvPr id="10" name="Text Box 2"/>
          <p:cNvSpPr txBox="1">
            <a:spLocks noChangeArrowheads="1"/>
          </p:cNvSpPr>
          <p:nvPr/>
        </p:nvSpPr>
        <p:spPr bwMode="auto">
          <a:xfrm>
            <a:off x="6932612" y="4114801"/>
            <a:ext cx="4343400" cy="30479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dirty="0">
                <a:effectLst/>
                <a:latin typeface="Calibri"/>
                <a:ea typeface="SimSun"/>
                <a:cs typeface="Times New Roman"/>
              </a:rPr>
              <a:t>Dump the LDA clustering results of the computed topics into a folder. </a:t>
            </a:r>
          </a:p>
        </p:txBody>
      </p:sp>
      <p:sp>
        <p:nvSpPr>
          <p:cNvPr id="11" name="Text Box 2"/>
          <p:cNvSpPr txBox="1">
            <a:spLocks noChangeArrowheads="1"/>
          </p:cNvSpPr>
          <p:nvPr/>
        </p:nvSpPr>
        <p:spPr bwMode="auto">
          <a:xfrm>
            <a:off x="6932612" y="4572001"/>
            <a:ext cx="4343400" cy="53339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dirty="0">
                <a:effectLst/>
                <a:latin typeface="Calibri"/>
                <a:ea typeface="SimSun"/>
                <a:cs typeface="Times New Roman"/>
              </a:rPr>
              <a:t>Dump the vector dictionary and the cluster topics results into a single output text file, to find out which cluster each forum post belongs to. </a:t>
            </a:r>
          </a:p>
        </p:txBody>
      </p:sp>
      <p:sp>
        <p:nvSpPr>
          <p:cNvPr id="12" name="Text Box 2"/>
          <p:cNvSpPr txBox="1">
            <a:spLocks noChangeArrowheads="1"/>
          </p:cNvSpPr>
          <p:nvPr/>
        </p:nvSpPr>
        <p:spPr bwMode="auto">
          <a:xfrm>
            <a:off x="6932612" y="5257800"/>
            <a:ext cx="4495800" cy="3429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dirty="0">
                <a:effectLst/>
                <a:latin typeface="Calibri"/>
                <a:ea typeface="SimSun"/>
                <a:cs typeface="Times New Roman"/>
              </a:rPr>
              <a:t>Dump the cluster topics result Sequential File to human-readable text </a:t>
            </a:r>
            <a:r>
              <a:rPr lang="en-US" sz="1100" dirty="0" smtClean="0">
                <a:effectLst/>
                <a:latin typeface="Calibri"/>
                <a:ea typeface="SimSun"/>
                <a:cs typeface="Times New Roman"/>
              </a:rPr>
              <a:t>file</a:t>
            </a:r>
            <a:endParaRPr lang="en-US" sz="1100" dirty="0">
              <a:effectLst/>
              <a:latin typeface="Calibri"/>
              <a:ea typeface="SimSun"/>
              <a:cs typeface="Times New Roman"/>
            </a:endParaRPr>
          </a:p>
        </p:txBody>
      </p:sp>
      <p:cxnSp>
        <p:nvCxnSpPr>
          <p:cNvPr id="13" name="Straight Arrow Connector 12"/>
          <p:cNvCxnSpPr/>
          <p:nvPr/>
        </p:nvCxnSpPr>
        <p:spPr>
          <a:xfrm>
            <a:off x="4341812" y="2286000"/>
            <a:ext cx="2590800" cy="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4799012" y="2895600"/>
            <a:ext cx="2151062" cy="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5713412" y="3581400"/>
            <a:ext cx="1219200" cy="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5942012" y="4191000"/>
            <a:ext cx="990600" cy="1"/>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5942012" y="4848225"/>
            <a:ext cx="990600" cy="1"/>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5827712" y="5429250"/>
            <a:ext cx="1122362" cy="0"/>
          </a:xfrm>
          <a:prstGeom prst="straightConnector1">
            <a:avLst/>
          </a:prstGeom>
          <a:ln>
            <a:solidFill>
              <a:schemeClr val="tx1"/>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078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err="1" smtClean="0"/>
              <a:t>S_Dbw</a:t>
            </a:r>
            <a:r>
              <a:rPr lang="en-US" dirty="0" smtClean="0"/>
              <a:t> Implementation</a:t>
            </a:r>
            <a:endParaRPr lang="en-US" dirty="0"/>
          </a:p>
        </p:txBody>
      </p:sp>
      <p:sp>
        <p:nvSpPr>
          <p:cNvPr id="17" name="Content Placeholder 3"/>
          <p:cNvSpPr>
            <a:spLocks noGrp="1"/>
          </p:cNvSpPr>
          <p:nvPr>
            <p:ph idx="1"/>
          </p:nvPr>
        </p:nvSpPr>
        <p:spPr>
          <a:xfrm>
            <a:off x="1522414" y="1643063"/>
            <a:ext cx="9144000" cy="4529137"/>
          </a:xfrm>
        </p:spPr>
        <p:txBody>
          <a:bodyPr/>
          <a:lstStyle/>
          <a:p>
            <a:r>
              <a:rPr lang="en-US" dirty="0"/>
              <a:t>Pre-requisites / Input required: </a:t>
            </a:r>
          </a:p>
          <a:p>
            <a:pPr lvl="1"/>
            <a:r>
              <a:rPr lang="en-US" dirty="0"/>
              <a:t>Vectors of equal dimensions, representing each forum post</a:t>
            </a:r>
          </a:p>
          <a:p>
            <a:pPr lvl="1"/>
            <a:r>
              <a:rPr lang="en-US" dirty="0"/>
              <a:t>Respective clusters that each vector belongs </a:t>
            </a:r>
            <a:r>
              <a:rPr lang="en-US" dirty="0" smtClean="0"/>
              <a:t>to </a:t>
            </a:r>
            <a:endParaRPr lang="en-US" dirty="0"/>
          </a:p>
          <a:p>
            <a:pPr marL="365760" lvl="1" indent="0">
              <a:buNone/>
            </a:pPr>
            <a:endParaRPr lang="en-US" dirty="0"/>
          </a:p>
          <a:p>
            <a:r>
              <a:rPr lang="en-US" dirty="0" smtClean="0"/>
              <a:t>Work done: </a:t>
            </a:r>
          </a:p>
          <a:p>
            <a:pPr lvl="1"/>
            <a:r>
              <a:rPr lang="en-US" dirty="0" smtClean="0"/>
              <a:t>Retrieving and formatting Mahout’s vectors </a:t>
            </a:r>
          </a:p>
          <a:p>
            <a:pPr lvl="1"/>
            <a:r>
              <a:rPr lang="en-US" dirty="0" smtClean="0"/>
              <a:t>Retrieve cluster numbers stored in database for each forum post</a:t>
            </a:r>
            <a:endParaRPr lang="en-US" dirty="0"/>
          </a:p>
          <a:p>
            <a:pPr marL="365760" lvl="1" indent="0">
              <a:buNone/>
            </a:pPr>
            <a:endParaRPr lang="en-US" dirty="0" smtClean="0"/>
          </a:p>
        </p:txBody>
      </p:sp>
    </p:spTree>
    <p:extLst>
      <p:ext uri="{BB962C8B-B14F-4D97-AF65-F5344CB8AC3E}">
        <p14:creationId xmlns:p14="http://schemas.microsoft.com/office/powerpoint/2010/main" val="277835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smtClean="0"/>
              <a:t>Mahout’s Output Vectors</a:t>
            </a:r>
            <a:endParaRPr lang="en-US" dirty="0"/>
          </a:p>
        </p:txBody>
      </p:sp>
      <p:pic>
        <p:nvPicPr>
          <p:cNvPr id="1026" name="Picture 2" descr="C:\Users\L335a14\Deskto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490" y="1600199"/>
            <a:ext cx="5152722" cy="9906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237412" y="1726167"/>
            <a:ext cx="3429000" cy="738664"/>
          </a:xfrm>
          <a:prstGeom prst="rect">
            <a:avLst/>
          </a:prstGeom>
          <a:noFill/>
          <a:ln>
            <a:solidFill>
              <a:schemeClr val="tx1"/>
            </a:solidFill>
          </a:ln>
        </p:spPr>
        <p:txBody>
          <a:bodyPr wrap="square" rtlCol="0">
            <a:spAutoFit/>
          </a:bodyPr>
          <a:lstStyle/>
          <a:p>
            <a:pPr marL="285750" indent="-285750">
              <a:buFontTx/>
              <a:buChar char="-"/>
            </a:pPr>
            <a:r>
              <a:rPr lang="en-US" sz="1400" dirty="0" smtClean="0"/>
              <a:t>Vectors not of equal dimensions</a:t>
            </a:r>
          </a:p>
          <a:p>
            <a:pPr marL="285750" indent="-285750">
              <a:buFontTx/>
              <a:buChar char="-"/>
            </a:pPr>
            <a:r>
              <a:rPr lang="en-US" sz="1400" dirty="0" smtClean="0"/>
              <a:t>Requires filling up of ‘null’ vectors</a:t>
            </a:r>
          </a:p>
          <a:p>
            <a:endParaRPr lang="en-US" sz="1400" dirty="0"/>
          </a:p>
        </p:txBody>
      </p:sp>
      <p:pic>
        <p:nvPicPr>
          <p:cNvPr id="1027" name="Picture 3" descr="C:\Users\L335a14\Desktop\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2" y="3082787"/>
            <a:ext cx="3352800" cy="11844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56212" y="3223736"/>
            <a:ext cx="5410200" cy="954107"/>
          </a:xfrm>
          <a:prstGeom prst="rect">
            <a:avLst/>
          </a:prstGeom>
          <a:noFill/>
          <a:ln>
            <a:solidFill>
              <a:schemeClr val="tx1"/>
            </a:solidFill>
          </a:ln>
        </p:spPr>
        <p:txBody>
          <a:bodyPr wrap="square" rtlCol="0">
            <a:spAutoFit/>
          </a:bodyPr>
          <a:lstStyle/>
          <a:p>
            <a:pPr marL="285750" indent="-285750">
              <a:buFontTx/>
              <a:buChar char="-"/>
            </a:pPr>
            <a:r>
              <a:rPr lang="en-US" sz="1400" dirty="0" smtClean="0"/>
              <a:t>Dictionary file, contains index count of all keywords generated by mahout, matched to a ID tag called Value</a:t>
            </a:r>
            <a:endParaRPr lang="en-US" sz="1400" dirty="0"/>
          </a:p>
          <a:p>
            <a:pPr marL="285750" indent="-285750">
              <a:buFontTx/>
              <a:buChar char="-"/>
            </a:pPr>
            <a:r>
              <a:rPr lang="en-US" sz="1400" dirty="0" smtClean="0"/>
              <a:t>Vectors file also has a ID tag </a:t>
            </a:r>
            <a:br>
              <a:rPr lang="en-US" sz="1400" dirty="0" smtClean="0"/>
            </a:br>
            <a:r>
              <a:rPr lang="en-US" sz="1400" b="1" dirty="0" smtClean="0"/>
              <a:t>Value : Weight value</a:t>
            </a:r>
            <a:endParaRPr lang="en-US" sz="1400" b="1" dirty="0"/>
          </a:p>
        </p:txBody>
      </p:sp>
      <p:sp>
        <p:nvSpPr>
          <p:cNvPr id="7" name="TextBox 6"/>
          <p:cNvSpPr txBox="1"/>
          <p:nvPr/>
        </p:nvSpPr>
        <p:spPr>
          <a:xfrm>
            <a:off x="1602340" y="4684693"/>
            <a:ext cx="9064072" cy="1169551"/>
          </a:xfrm>
          <a:prstGeom prst="rect">
            <a:avLst/>
          </a:prstGeom>
          <a:noFill/>
          <a:ln>
            <a:solidFill>
              <a:schemeClr val="tx1"/>
            </a:solidFill>
          </a:ln>
        </p:spPr>
        <p:txBody>
          <a:bodyPr wrap="square" rtlCol="0">
            <a:spAutoFit/>
          </a:bodyPr>
          <a:lstStyle/>
          <a:p>
            <a:pPr marL="285750" indent="-285750">
              <a:buFontTx/>
              <a:buChar char="-"/>
            </a:pPr>
            <a:r>
              <a:rPr lang="en-US" sz="1400" dirty="0" smtClean="0"/>
              <a:t>The vectors are a representation of the keywords in the dictionary, whereby each keyword will be assigned a weight (based on TF or TFIDF), for each input forum post. </a:t>
            </a:r>
          </a:p>
          <a:p>
            <a:pPr marL="285750" indent="-285750">
              <a:buFontTx/>
              <a:buChar char="-"/>
            </a:pPr>
            <a:r>
              <a:rPr lang="en-US" sz="1400" dirty="0" smtClean="0"/>
              <a:t>Each keyword actually meant 1 dimension for the vector. </a:t>
            </a:r>
          </a:p>
          <a:p>
            <a:pPr marL="285750" indent="-285750">
              <a:buFontTx/>
              <a:buChar char="-"/>
            </a:pPr>
            <a:r>
              <a:rPr lang="en-US" sz="1400" dirty="0" smtClean="0"/>
              <a:t>The missing weight values are actually 0.0 values, but omitted by Mahout. </a:t>
            </a:r>
            <a:endParaRPr lang="en-US" sz="1400" dirty="0"/>
          </a:p>
          <a:p>
            <a:pPr marL="171450" indent="-171450">
              <a:buFontTx/>
              <a:buChar char="-"/>
            </a:pPr>
            <a:endParaRPr lang="en-US" sz="1400" dirty="0"/>
          </a:p>
        </p:txBody>
      </p:sp>
    </p:spTree>
    <p:extLst>
      <p:ext uri="{BB962C8B-B14F-4D97-AF65-F5344CB8AC3E}">
        <p14:creationId xmlns:p14="http://schemas.microsoft.com/office/powerpoint/2010/main" val="17224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smtClean="0"/>
              <a:t>Formatting Mahout’s Vectors</a:t>
            </a:r>
            <a:endParaRPr lang="en-US" dirty="0"/>
          </a:p>
        </p:txBody>
      </p:sp>
      <p:pic>
        <p:nvPicPr>
          <p:cNvPr id="8" name="Picture 7"/>
          <p:cNvPicPr/>
          <p:nvPr/>
        </p:nvPicPr>
        <p:blipFill>
          <a:blip r:embed="rId2"/>
          <a:stretch>
            <a:fillRect/>
          </a:stretch>
        </p:blipFill>
        <p:spPr>
          <a:xfrm>
            <a:off x="1522412" y="1752600"/>
            <a:ext cx="5486400" cy="3962400"/>
          </a:xfrm>
          <a:prstGeom prst="rect">
            <a:avLst/>
          </a:prstGeom>
        </p:spPr>
      </p:pic>
      <p:sp>
        <p:nvSpPr>
          <p:cNvPr id="10" name="TextBox 9"/>
          <p:cNvSpPr txBox="1"/>
          <p:nvPr/>
        </p:nvSpPr>
        <p:spPr>
          <a:xfrm>
            <a:off x="7313612" y="1981200"/>
            <a:ext cx="3429000" cy="3323987"/>
          </a:xfrm>
          <a:prstGeom prst="rect">
            <a:avLst/>
          </a:prstGeom>
          <a:noFill/>
          <a:ln>
            <a:solidFill>
              <a:schemeClr val="tx1"/>
            </a:solidFill>
          </a:ln>
        </p:spPr>
        <p:txBody>
          <a:bodyPr wrap="square" rtlCol="0">
            <a:spAutoFit/>
          </a:bodyPr>
          <a:lstStyle/>
          <a:p>
            <a:pPr marL="285750" indent="-285750">
              <a:buFontTx/>
              <a:buChar char="-"/>
            </a:pPr>
            <a:r>
              <a:rPr lang="en-US" sz="1400" dirty="0" smtClean="0"/>
              <a:t>The </a:t>
            </a:r>
            <a:r>
              <a:rPr lang="en-US" sz="1400" dirty="0"/>
              <a:t>number of dimensions </a:t>
            </a:r>
            <a:r>
              <a:rPr lang="en-US" sz="1400" dirty="0" smtClean="0"/>
              <a:t/>
            </a:r>
            <a:br>
              <a:rPr lang="en-US" sz="1400" dirty="0" smtClean="0"/>
            </a:br>
            <a:r>
              <a:rPr lang="en-US" sz="1400" dirty="0" smtClean="0"/>
              <a:t>(dictionary file’s “Count”)</a:t>
            </a:r>
            <a:br>
              <a:rPr lang="en-US" sz="1400" dirty="0" smtClean="0"/>
            </a:br>
            <a:r>
              <a:rPr lang="en-US" sz="1400" dirty="0" smtClean="0"/>
              <a:t>were </a:t>
            </a:r>
            <a:r>
              <a:rPr lang="en-US" sz="1400" dirty="0"/>
              <a:t>retrieved and passed as a parameter, along with the </a:t>
            </a:r>
            <a:r>
              <a:rPr lang="en-US" sz="1400" dirty="0" smtClean="0"/>
              <a:t>String of vector </a:t>
            </a:r>
            <a:r>
              <a:rPr lang="en-US" sz="1400" dirty="0"/>
              <a:t>of the post. </a:t>
            </a:r>
            <a:r>
              <a:rPr lang="en-US" sz="1400" dirty="0" smtClean="0"/>
              <a:t/>
            </a:r>
            <a:br>
              <a:rPr lang="en-US" sz="1400" dirty="0" smtClean="0"/>
            </a:br>
            <a:endParaRPr lang="en-US" sz="1400" dirty="0" smtClean="0"/>
          </a:p>
          <a:p>
            <a:pPr marL="285750" indent="-285750">
              <a:buFontTx/>
              <a:buChar char="-"/>
            </a:pPr>
            <a:r>
              <a:rPr lang="en-US" sz="1400" dirty="0" smtClean="0"/>
              <a:t>A </a:t>
            </a:r>
            <a:r>
              <a:rPr lang="en-US" sz="1400" dirty="0"/>
              <a:t>for loop is done to loop through each </a:t>
            </a:r>
            <a:r>
              <a:rPr lang="en-US" sz="1400" dirty="0" smtClean="0"/>
              <a:t>dimension of </a:t>
            </a:r>
            <a:r>
              <a:rPr lang="en-US" sz="1400" dirty="0"/>
              <a:t>the vectors, </a:t>
            </a:r>
            <a:r>
              <a:rPr lang="en-US" sz="1400" dirty="0" smtClean="0"/>
              <a:t>extracting its Value ID tag, for matching to </a:t>
            </a:r>
            <a:r>
              <a:rPr lang="en-US" sz="1400" dirty="0"/>
              <a:t>the </a:t>
            </a:r>
            <a:r>
              <a:rPr lang="en-US" sz="1400" dirty="0" smtClean="0"/>
              <a:t>ID tag of </a:t>
            </a:r>
            <a:r>
              <a:rPr lang="en-US" sz="1400" dirty="0"/>
              <a:t>the word representations. </a:t>
            </a:r>
            <a:r>
              <a:rPr lang="en-US" sz="1400" dirty="0" smtClean="0"/>
              <a:t/>
            </a:r>
            <a:br>
              <a:rPr lang="en-US" sz="1400" dirty="0" smtClean="0"/>
            </a:br>
            <a:endParaRPr lang="en-US" sz="1400" dirty="0" smtClean="0"/>
          </a:p>
          <a:p>
            <a:pPr marL="285750" indent="-285750">
              <a:buFontTx/>
              <a:buChar char="-"/>
            </a:pPr>
            <a:r>
              <a:rPr lang="en-US" sz="1400" dirty="0" smtClean="0"/>
              <a:t>If </a:t>
            </a:r>
            <a:r>
              <a:rPr lang="en-US" sz="1400" dirty="0"/>
              <a:t>the </a:t>
            </a:r>
            <a:r>
              <a:rPr lang="en-US" sz="1400" dirty="0" smtClean="0"/>
              <a:t>ID tag does </a:t>
            </a:r>
            <a:r>
              <a:rPr lang="en-US" sz="1400" dirty="0"/>
              <a:t>not exist, assign a value of 0.0 for that ID and append to the existing vector. </a:t>
            </a:r>
            <a:r>
              <a:rPr lang="en-US" sz="1400" dirty="0" smtClean="0"/>
              <a:t/>
            </a:r>
            <a:br>
              <a:rPr lang="en-US" sz="1400" dirty="0" smtClean="0"/>
            </a:br>
            <a:endParaRPr lang="en-US" sz="1400" dirty="0"/>
          </a:p>
        </p:txBody>
      </p:sp>
    </p:spTree>
    <p:extLst>
      <p:ext uri="{BB962C8B-B14F-4D97-AF65-F5344CB8AC3E}">
        <p14:creationId xmlns:p14="http://schemas.microsoft.com/office/powerpoint/2010/main" val="127882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smtClean="0"/>
              <a:t>Retrieving clusters</a:t>
            </a:r>
            <a:endParaRPr lang="en-US" dirty="0"/>
          </a:p>
        </p:txBody>
      </p:sp>
      <p:sp>
        <p:nvSpPr>
          <p:cNvPr id="10" name="TextBox 9"/>
          <p:cNvSpPr txBox="1"/>
          <p:nvPr/>
        </p:nvSpPr>
        <p:spPr>
          <a:xfrm>
            <a:off x="1540501" y="4724400"/>
            <a:ext cx="9198751" cy="1600438"/>
          </a:xfrm>
          <a:prstGeom prst="rect">
            <a:avLst/>
          </a:prstGeom>
          <a:noFill/>
          <a:ln>
            <a:solidFill>
              <a:schemeClr val="tx1"/>
            </a:solidFill>
          </a:ln>
        </p:spPr>
        <p:txBody>
          <a:bodyPr wrap="square" rtlCol="0">
            <a:spAutoFit/>
          </a:bodyPr>
          <a:lstStyle/>
          <a:p>
            <a:pPr marL="285750" indent="-285750">
              <a:buFontTx/>
              <a:buChar char="-"/>
            </a:pPr>
            <a:r>
              <a:rPr lang="en-US" sz="1400" dirty="0" smtClean="0"/>
              <a:t>The cluster numbers of each post is retrieved from the database and stored in an </a:t>
            </a:r>
            <a:r>
              <a:rPr lang="en-US" sz="1400" dirty="0" err="1" smtClean="0"/>
              <a:t>ArrayList</a:t>
            </a:r>
            <a:endParaRPr lang="en-US" sz="1400" dirty="0" smtClean="0"/>
          </a:p>
          <a:p>
            <a:pPr marL="285750" indent="-285750">
              <a:buFontTx/>
              <a:buChar char="-"/>
            </a:pPr>
            <a:endParaRPr lang="en-US" sz="1400" dirty="0"/>
          </a:p>
          <a:p>
            <a:pPr marL="285750" indent="-285750">
              <a:buFontTx/>
              <a:buChar char="-"/>
            </a:pPr>
            <a:r>
              <a:rPr lang="en-US" sz="1400" dirty="0" smtClean="0"/>
              <a:t>A for loop to iterate through the </a:t>
            </a:r>
            <a:r>
              <a:rPr lang="en-US" sz="1400" dirty="0" err="1" smtClean="0"/>
              <a:t>ArrayList</a:t>
            </a:r>
            <a:r>
              <a:rPr lang="en-US" sz="1400" dirty="0" smtClean="0"/>
              <a:t>, if the cluster number matches the current index, create a new </a:t>
            </a:r>
            <a:r>
              <a:rPr lang="en-US" sz="1400" dirty="0" err="1" smtClean="0"/>
              <a:t>ClusterPoint</a:t>
            </a:r>
            <a:r>
              <a:rPr lang="en-US" sz="1400" dirty="0" smtClean="0"/>
              <a:t> and store the respective vector of the post. </a:t>
            </a:r>
          </a:p>
          <a:p>
            <a:pPr marL="285750" indent="-285750">
              <a:buFontTx/>
              <a:buChar char="-"/>
            </a:pPr>
            <a:endParaRPr lang="en-US" sz="1400" dirty="0"/>
          </a:p>
          <a:p>
            <a:pPr marL="285750" indent="-285750">
              <a:buFontTx/>
              <a:buChar char="-"/>
            </a:pPr>
            <a:r>
              <a:rPr lang="en-US" sz="1400" dirty="0" smtClean="0"/>
              <a:t> Store the created </a:t>
            </a:r>
            <a:r>
              <a:rPr lang="en-US" sz="1400" dirty="0" err="1" smtClean="0"/>
              <a:t>ClusterPoints</a:t>
            </a:r>
            <a:r>
              <a:rPr lang="en-US" sz="1400" dirty="0" smtClean="0"/>
              <a:t> into their Clusters, store the Clusters into a </a:t>
            </a:r>
            <a:r>
              <a:rPr lang="en-US" sz="1400" dirty="0" err="1" smtClean="0"/>
              <a:t>ClusterList</a:t>
            </a:r>
            <a:endParaRPr lang="en-US" sz="1400" dirty="0" smtClean="0"/>
          </a:p>
          <a:p>
            <a:pPr marL="742950" lvl="1" indent="-285750">
              <a:buFontTx/>
              <a:buChar char="-"/>
            </a:pPr>
            <a:r>
              <a:rPr lang="en-US" sz="1400" dirty="0" err="1" smtClean="0"/>
              <a:t>ClusterList</a:t>
            </a:r>
            <a:r>
              <a:rPr lang="en-US" sz="1400" dirty="0" smtClean="0"/>
              <a:t> </a:t>
            </a:r>
            <a:r>
              <a:rPr lang="en-US" sz="1400" dirty="0" smtClean="0">
                <a:sym typeface="Wingdings" panose="05000000000000000000" pitchFamily="2" charset="2"/>
              </a:rPr>
              <a:t> Input for the </a:t>
            </a:r>
            <a:r>
              <a:rPr lang="en-US" sz="1400" dirty="0" err="1" smtClean="0">
                <a:sym typeface="Wingdings" panose="05000000000000000000" pitchFamily="2" charset="2"/>
              </a:rPr>
              <a:t>S_Dbw</a:t>
            </a:r>
            <a:r>
              <a:rPr lang="en-US" sz="1400" dirty="0" smtClean="0">
                <a:sym typeface="Wingdings" panose="05000000000000000000" pitchFamily="2" charset="2"/>
              </a:rPr>
              <a:t> Program</a:t>
            </a:r>
            <a:endParaRPr lang="en-US" sz="1400" dirty="0"/>
          </a:p>
        </p:txBody>
      </p:sp>
      <p:pic>
        <p:nvPicPr>
          <p:cNvPr id="5" name="Picture 4"/>
          <p:cNvPicPr/>
          <p:nvPr/>
        </p:nvPicPr>
        <p:blipFill>
          <a:blip r:embed="rId2"/>
          <a:stretch>
            <a:fillRect/>
          </a:stretch>
        </p:blipFill>
        <p:spPr>
          <a:xfrm>
            <a:off x="1519052" y="1447800"/>
            <a:ext cx="9220200" cy="3124200"/>
          </a:xfrm>
          <a:prstGeom prst="rect">
            <a:avLst/>
          </a:prstGeom>
        </p:spPr>
      </p:pic>
    </p:spTree>
    <p:extLst>
      <p:ext uri="{BB962C8B-B14F-4D97-AF65-F5344CB8AC3E}">
        <p14:creationId xmlns:p14="http://schemas.microsoft.com/office/powerpoint/2010/main" val="259974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err="1" smtClean="0"/>
              <a:t>S_Dbw</a:t>
            </a:r>
            <a:r>
              <a:rPr lang="en-US" dirty="0" smtClean="0"/>
              <a:t> Program</a:t>
            </a:r>
            <a:endParaRPr lang="en-US" dirty="0"/>
          </a:p>
        </p:txBody>
      </p:sp>
      <p:pic>
        <p:nvPicPr>
          <p:cNvPr id="6" name="Picture 5"/>
          <p:cNvPicPr/>
          <p:nvPr/>
        </p:nvPicPr>
        <p:blipFill>
          <a:blip r:embed="rId2"/>
          <a:stretch>
            <a:fillRect/>
          </a:stretch>
        </p:blipFill>
        <p:spPr>
          <a:xfrm>
            <a:off x="1293812" y="1371600"/>
            <a:ext cx="6553200" cy="2971800"/>
          </a:xfrm>
          <a:prstGeom prst="rect">
            <a:avLst/>
          </a:prstGeom>
        </p:spPr>
      </p:pic>
      <p:pic>
        <p:nvPicPr>
          <p:cNvPr id="7" name="Picture 6"/>
          <p:cNvPicPr/>
          <p:nvPr/>
        </p:nvPicPr>
        <p:blipFill>
          <a:blip r:embed="rId3"/>
          <a:stretch>
            <a:fillRect/>
          </a:stretch>
        </p:blipFill>
        <p:spPr>
          <a:xfrm>
            <a:off x="1293812" y="4495800"/>
            <a:ext cx="8229600" cy="2057400"/>
          </a:xfrm>
          <a:prstGeom prst="rect">
            <a:avLst/>
          </a:prstGeom>
        </p:spPr>
      </p:pic>
      <p:sp>
        <p:nvSpPr>
          <p:cNvPr id="8" name="TextBox 7"/>
          <p:cNvSpPr txBox="1"/>
          <p:nvPr/>
        </p:nvSpPr>
        <p:spPr>
          <a:xfrm>
            <a:off x="8151812" y="1639431"/>
            <a:ext cx="2971800" cy="2462213"/>
          </a:xfrm>
          <a:prstGeom prst="rect">
            <a:avLst/>
          </a:prstGeom>
          <a:noFill/>
          <a:ln>
            <a:solidFill>
              <a:schemeClr val="tx1"/>
            </a:solidFill>
          </a:ln>
        </p:spPr>
        <p:txBody>
          <a:bodyPr wrap="square" rtlCol="0">
            <a:spAutoFit/>
          </a:bodyPr>
          <a:lstStyle/>
          <a:p>
            <a:pPr marL="285750" indent="-285750">
              <a:buFontTx/>
              <a:buChar char="-"/>
            </a:pPr>
            <a:r>
              <a:rPr lang="en-US" sz="1400" dirty="0" smtClean="0"/>
              <a:t>The vectors and dictionary file used as input for creating  the </a:t>
            </a:r>
            <a:r>
              <a:rPr lang="en-US" sz="1400" dirty="0" err="1" smtClean="0"/>
              <a:t>clusterList</a:t>
            </a:r>
            <a:r>
              <a:rPr lang="en-US" sz="1400" dirty="0" smtClean="0"/>
              <a:t/>
            </a:r>
            <a:br>
              <a:rPr lang="en-US" sz="1400" dirty="0" smtClean="0"/>
            </a:br>
            <a:r>
              <a:rPr lang="en-US" sz="1400" dirty="0" smtClean="0"/>
              <a:t>(after going through all the formatting and </a:t>
            </a:r>
            <a:r>
              <a:rPr lang="en-US" sz="1400" dirty="0" smtClean="0"/>
              <a:t>retrieving clusters)</a:t>
            </a:r>
            <a:endParaRPr lang="en-US" sz="1400" dirty="0" smtClean="0"/>
          </a:p>
          <a:p>
            <a:pPr marL="285750" indent="-285750">
              <a:buFontTx/>
              <a:buChar char="-"/>
            </a:pPr>
            <a:endParaRPr lang="en-US" sz="1400" dirty="0"/>
          </a:p>
          <a:p>
            <a:pPr marL="285750" indent="-285750">
              <a:buFontTx/>
              <a:buChar char="-"/>
            </a:pPr>
            <a:r>
              <a:rPr lang="en-US" sz="1400" dirty="0" smtClean="0"/>
              <a:t>Thereafter, </a:t>
            </a:r>
            <a:r>
              <a:rPr lang="en-US" sz="1400" dirty="0" err="1" smtClean="0"/>
              <a:t>clusterList</a:t>
            </a:r>
            <a:r>
              <a:rPr lang="en-US" sz="1400" dirty="0" smtClean="0"/>
              <a:t> is used as input for the actual </a:t>
            </a:r>
            <a:r>
              <a:rPr lang="en-US" sz="1400" dirty="0" err="1" smtClean="0"/>
              <a:t>S_Dbw</a:t>
            </a:r>
            <a:r>
              <a:rPr lang="en-US" sz="1400" dirty="0" smtClean="0"/>
              <a:t> program.</a:t>
            </a:r>
            <a:br>
              <a:rPr lang="en-US" sz="1400" dirty="0" smtClean="0"/>
            </a:br>
            <a:r>
              <a:rPr lang="en-US" sz="1400" dirty="0" smtClean="0"/>
              <a:t> </a:t>
            </a:r>
            <a:endParaRPr lang="en-US" sz="1400" dirty="0"/>
          </a:p>
        </p:txBody>
      </p:sp>
    </p:spTree>
    <p:extLst>
      <p:ext uri="{BB962C8B-B14F-4D97-AF65-F5344CB8AC3E}">
        <p14:creationId xmlns:p14="http://schemas.microsoft.com/office/powerpoint/2010/main" val="5492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err="1" smtClean="0"/>
              <a:t>S_Dbw</a:t>
            </a:r>
            <a:r>
              <a:rPr lang="en-US" dirty="0" smtClean="0"/>
              <a:t> Program</a:t>
            </a:r>
            <a:endParaRPr lang="en-US" dirty="0"/>
          </a:p>
        </p:txBody>
      </p:sp>
      <p:pic>
        <p:nvPicPr>
          <p:cNvPr id="2052" name="Picture 3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612" y="1219200"/>
            <a:ext cx="331515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812" y="2328860"/>
            <a:ext cx="3594768" cy="254794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312" descr="Cap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2412" y="1457323"/>
            <a:ext cx="3952027" cy="50196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7"/>
          <p:cNvSpPr>
            <a:spLocks noChangeArrowheads="1"/>
          </p:cNvSpPr>
          <p:nvPr/>
        </p:nvSpPr>
        <p:spPr bwMode="auto">
          <a:xfrm>
            <a:off x="0" y="5305425"/>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p:cNvSpPr>
            <a:spLocks noChangeArrowheads="1"/>
          </p:cNvSpPr>
          <p:nvPr/>
        </p:nvSpPr>
        <p:spPr bwMode="auto">
          <a:xfrm>
            <a:off x="0" y="1085850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itchFamily="34" charset="0"/>
                <a:cs typeface="Arial" pitchFamily="34" charset="0"/>
              </a:rPr>
              <a:t> </a:t>
            </a:r>
            <a:r>
              <a:rPr kumimoji="0" lang="en-US" altLang="en-US" sz="1200" b="0" i="0" u="sng" strike="noStrike" cap="none" normalizeH="0" baseline="0" smtClean="0">
                <a:ln>
                  <a:noFill/>
                </a:ln>
                <a:solidFill>
                  <a:schemeClr val="tx1"/>
                </a:solidFill>
                <a:effectLst/>
                <a:latin typeface="Arial" pitchFamily="34" charset="0"/>
                <a:cs typeface="Arial" pitchFamily="34" charset="0"/>
              </a:rPr>
              <a:t/>
            </a:r>
            <a:br>
              <a:rPr kumimoji="0" lang="en-US" altLang="en-US" sz="1200" b="0" i="0" u="sng" strike="noStrike" cap="none" normalizeH="0" baseline="0" smtClean="0">
                <a:ln>
                  <a:noFill/>
                </a:ln>
                <a:solidFill>
                  <a:schemeClr val="tx1"/>
                </a:solidFill>
                <a:effectLst/>
                <a:latin typeface="Arial" pitchFamily="34" charset="0"/>
                <a:cs typeface="Arial" pitchFamily="34" charset="0"/>
              </a:rPr>
            </a:br>
            <a:endParaRPr kumimoji="0" lang="en-US" altLang="zh-CN" sz="11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Calibri" pitchFamily="34" charset="0"/>
                <a:ea typeface="SimSun" pitchFamily="2" charset="-122"/>
                <a:cs typeface="Times New Roman" pitchFamily="18" charset="0"/>
              </a:rPr>
              <a:t/>
            </a:r>
            <a:br>
              <a:rPr kumimoji="0" lang="en-US" altLang="zh-CN" sz="1100" b="0" i="0" u="none" strike="noStrike" cap="none" normalizeH="0" baseline="0" smtClean="0">
                <a:ln>
                  <a:noFill/>
                </a:ln>
                <a:solidFill>
                  <a:schemeClr val="tx1"/>
                </a:solidFill>
                <a:effectLst/>
                <a:latin typeface="Calibri" pitchFamily="34" charset="0"/>
                <a:ea typeface="SimSun" pitchFamily="2" charset="-122"/>
                <a:cs typeface="Times New Roman" pitchFamily="18" charset="0"/>
              </a:rPr>
            </a:br>
            <a:endParaRPr kumimoji="0" lang="en-US" altLang="zh-CN"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TextBox 14"/>
          <p:cNvSpPr txBox="1"/>
          <p:nvPr/>
        </p:nvSpPr>
        <p:spPr>
          <a:xfrm>
            <a:off x="6246812" y="5294293"/>
            <a:ext cx="4311984" cy="954107"/>
          </a:xfrm>
          <a:prstGeom prst="rect">
            <a:avLst/>
          </a:prstGeom>
          <a:noFill/>
          <a:ln>
            <a:solidFill>
              <a:schemeClr val="tx1"/>
            </a:solidFill>
          </a:ln>
        </p:spPr>
        <p:txBody>
          <a:bodyPr wrap="square" rtlCol="0">
            <a:spAutoFit/>
          </a:bodyPr>
          <a:lstStyle/>
          <a:p>
            <a:pPr marL="285750" indent="-285750">
              <a:buFontTx/>
              <a:buChar char="-"/>
            </a:pPr>
            <a:r>
              <a:rPr lang="en-US" sz="1400" dirty="0" smtClean="0"/>
              <a:t>With respect to the </a:t>
            </a:r>
            <a:r>
              <a:rPr lang="en-US" sz="1400" dirty="0" err="1" smtClean="0"/>
              <a:t>S_Dbw</a:t>
            </a:r>
            <a:r>
              <a:rPr lang="en-US" sz="1400" dirty="0" smtClean="0"/>
              <a:t> formulae, each method represents a sub-formulae, in order to compute the actual </a:t>
            </a:r>
            <a:r>
              <a:rPr lang="en-US" sz="1400" dirty="0" err="1" smtClean="0"/>
              <a:t>S_Dbw</a:t>
            </a:r>
            <a:r>
              <a:rPr lang="en-US" sz="1400" dirty="0" smtClean="0"/>
              <a:t> value. </a:t>
            </a:r>
            <a:br>
              <a:rPr lang="en-US" sz="1400" dirty="0" smtClean="0"/>
            </a:br>
            <a:endParaRPr lang="en-US" sz="1400" dirty="0"/>
          </a:p>
        </p:txBody>
      </p:sp>
    </p:spTree>
    <p:extLst>
      <p:ext uri="{BB962C8B-B14F-4D97-AF65-F5344CB8AC3E}">
        <p14:creationId xmlns:p14="http://schemas.microsoft.com/office/powerpoint/2010/main" val="334857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18412" y="5486400"/>
            <a:ext cx="3124201" cy="838200"/>
          </a:xfrm>
        </p:spPr>
        <p:txBody>
          <a:bodyPr>
            <a:normAutofit fontScale="90000"/>
          </a:bodyPr>
          <a:lstStyle/>
          <a:p>
            <a:r>
              <a:rPr lang="en-US" dirty="0" smtClean="0"/>
              <a:t>Results Analysis</a:t>
            </a:r>
            <a:endParaRPr lang="en-US" dirty="0"/>
          </a:p>
        </p:txBody>
      </p:sp>
      <p:pic>
        <p:nvPicPr>
          <p:cNvPr id="3076" name="Picture 4" descr="http://static4.mindflash.com/wp-content/uploads/2011/04/measure-results1.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0135" r="1013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40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012" y="319088"/>
            <a:ext cx="9144000" cy="595312"/>
          </a:xfrm>
        </p:spPr>
        <p:txBody>
          <a:bodyPr/>
          <a:lstStyle/>
          <a:p>
            <a:r>
              <a:rPr lang="en-US" dirty="0" smtClean="0"/>
              <a:t>Objective</a:t>
            </a:r>
            <a:endParaRPr lang="en-US" dirty="0"/>
          </a:p>
        </p:txBody>
      </p:sp>
      <p:sp>
        <p:nvSpPr>
          <p:cNvPr id="3" name="Content Placeholder 2"/>
          <p:cNvSpPr>
            <a:spLocks noGrp="1"/>
          </p:cNvSpPr>
          <p:nvPr>
            <p:ph idx="1"/>
          </p:nvPr>
        </p:nvSpPr>
        <p:spPr>
          <a:xfrm>
            <a:off x="1674812" y="1447800"/>
            <a:ext cx="9144000" cy="4529137"/>
          </a:xfrm>
        </p:spPr>
        <p:txBody>
          <a:bodyPr/>
          <a:lstStyle/>
          <a:p>
            <a:pPr>
              <a:buFont typeface="Wingdings" panose="05000000000000000000" pitchFamily="2" charset="2"/>
              <a:buChar char="ü"/>
            </a:pPr>
            <a:r>
              <a:rPr lang="en-US" dirty="0" smtClean="0"/>
              <a:t>Measure the performance of the clustering algorithm</a:t>
            </a:r>
          </a:p>
          <a:p>
            <a:pPr lvl="1"/>
            <a:endParaRPr lang="en-US" dirty="0" smtClean="0"/>
          </a:p>
          <a:p>
            <a:pPr>
              <a:buFont typeface="Wingdings" panose="05000000000000000000" pitchFamily="2" charset="2"/>
              <a:buChar char="ü"/>
            </a:pPr>
            <a:r>
              <a:rPr lang="en-US" dirty="0" smtClean="0"/>
              <a:t>Why we want to do this</a:t>
            </a:r>
          </a:p>
          <a:p>
            <a:pPr lvl="1"/>
            <a:r>
              <a:rPr lang="en-US" dirty="0" smtClean="0"/>
              <a:t>Understand clustering algorithms</a:t>
            </a:r>
          </a:p>
          <a:p>
            <a:pPr lvl="1"/>
            <a:r>
              <a:rPr lang="en-US" dirty="0" smtClean="0"/>
              <a:t>How it work/process</a:t>
            </a:r>
          </a:p>
          <a:p>
            <a:pPr lvl="1"/>
            <a:r>
              <a:rPr lang="en-US" dirty="0" smtClean="0"/>
              <a:t>Manual is difficult</a:t>
            </a:r>
          </a:p>
          <a:p>
            <a:pPr lvl="1"/>
            <a:r>
              <a:rPr lang="en-US" dirty="0" smtClean="0"/>
              <a:t>Easier for the user</a:t>
            </a:r>
            <a:endParaRPr lang="en-US" dirty="0"/>
          </a:p>
        </p:txBody>
      </p:sp>
    </p:spTree>
    <p:extLst>
      <p:ext uri="{BB962C8B-B14F-4D97-AF65-F5344CB8AC3E}">
        <p14:creationId xmlns:p14="http://schemas.microsoft.com/office/powerpoint/2010/main" val="99914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19088"/>
            <a:ext cx="9144000" cy="976312"/>
          </a:xfrm>
        </p:spPr>
        <p:txBody>
          <a:bodyPr/>
          <a:lstStyle/>
          <a:p>
            <a:r>
              <a:rPr lang="en-US" dirty="0" smtClean="0"/>
              <a:t>Results Analysis</a:t>
            </a:r>
            <a:endParaRPr lang="en-US" dirty="0"/>
          </a:p>
        </p:txBody>
      </p:sp>
      <p:sp>
        <p:nvSpPr>
          <p:cNvPr id="3" name="Rectangle 6"/>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8"/>
          <p:cNvSpPr>
            <a:spLocks noChangeArrowheads="1"/>
          </p:cNvSpPr>
          <p:nvPr/>
        </p:nvSpPr>
        <p:spPr bwMode="auto">
          <a:xfrm>
            <a:off x="0" y="1085850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itchFamily="34" charset="0"/>
                <a:cs typeface="Arial" pitchFamily="34" charset="0"/>
              </a:rPr>
              <a:t> </a:t>
            </a:r>
            <a:r>
              <a:rPr kumimoji="0" lang="en-US" altLang="en-US" sz="1200" b="0" i="0" u="sng" strike="noStrike" cap="none" normalizeH="0" baseline="0" smtClean="0">
                <a:ln>
                  <a:noFill/>
                </a:ln>
                <a:solidFill>
                  <a:schemeClr val="tx1"/>
                </a:solidFill>
                <a:effectLst/>
                <a:latin typeface="Arial" pitchFamily="34" charset="0"/>
                <a:cs typeface="Arial" pitchFamily="34" charset="0"/>
              </a:rPr>
              <a:t/>
            </a:r>
            <a:br>
              <a:rPr kumimoji="0" lang="en-US" altLang="en-US" sz="1200" b="0" i="0" u="sng" strike="noStrike" cap="none" normalizeH="0" baseline="0" smtClean="0">
                <a:ln>
                  <a:noFill/>
                </a:ln>
                <a:solidFill>
                  <a:schemeClr val="tx1"/>
                </a:solidFill>
                <a:effectLst/>
                <a:latin typeface="Arial" pitchFamily="34" charset="0"/>
                <a:cs typeface="Arial" pitchFamily="34" charset="0"/>
              </a:rPr>
            </a:br>
            <a:endParaRPr kumimoji="0" lang="en-US" altLang="zh-CN" sz="11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Calibri" pitchFamily="34" charset="0"/>
                <a:ea typeface="SimSun" pitchFamily="2" charset="-122"/>
                <a:cs typeface="Times New Roman" pitchFamily="18" charset="0"/>
              </a:rPr>
              <a:t/>
            </a:r>
            <a:br>
              <a:rPr kumimoji="0" lang="en-US" altLang="zh-CN" sz="1100" b="0" i="0" u="none" strike="noStrike" cap="none" normalizeH="0" baseline="0" smtClean="0">
                <a:ln>
                  <a:noFill/>
                </a:ln>
                <a:solidFill>
                  <a:schemeClr val="tx1"/>
                </a:solidFill>
                <a:effectLst/>
                <a:latin typeface="Calibri" pitchFamily="34" charset="0"/>
                <a:ea typeface="SimSun" pitchFamily="2" charset="-122"/>
                <a:cs typeface="Times New Roman" pitchFamily="18" charset="0"/>
              </a:rPr>
            </a:br>
            <a:endParaRPr kumimoji="0" lang="en-US" altLang="zh-CN"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0" name="Group 9"/>
          <p:cNvGrpSpPr/>
          <p:nvPr/>
        </p:nvGrpSpPr>
        <p:grpSpPr>
          <a:xfrm>
            <a:off x="1446212" y="1524000"/>
            <a:ext cx="9067800" cy="2895600"/>
            <a:chOff x="533400" y="1524000"/>
            <a:chExt cx="7862327" cy="3657600"/>
          </a:xfrm>
        </p:grpSpPr>
        <p:graphicFrame>
          <p:nvGraphicFramePr>
            <p:cNvPr id="11" name="Content Placeholder 3"/>
            <p:cNvGraphicFramePr>
              <a:graphicFrameLocks noGrp="1"/>
            </p:cNvGraphicFramePr>
            <p:nvPr/>
          </p:nvGraphicFramePr>
          <p:xfrm>
            <a:off x="533400" y="1524000"/>
            <a:ext cx="6477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9"/>
            <p:cNvSpPr txBox="1"/>
            <p:nvPr/>
          </p:nvSpPr>
          <p:spPr>
            <a:xfrm>
              <a:off x="7191391" y="2718318"/>
              <a:ext cx="1204336" cy="1642188"/>
            </a:xfrm>
            <a:prstGeom prst="rect">
              <a:avLst/>
            </a:prstGeom>
            <a:noFill/>
          </p:spPr>
          <p:txBody>
            <a:bodyPr wrap="square" rtlCol="0">
              <a:noAutofit/>
            </a:bodyPr>
            <a:lstStyle/>
            <a:p>
              <a:pPr marL="0" marR="0">
                <a:spcBef>
                  <a:spcPts val="0"/>
                </a:spcBef>
                <a:spcAft>
                  <a:spcPts val="0"/>
                </a:spcAft>
              </a:pPr>
              <a:r>
                <a:rPr lang="en-US" sz="2000" kern="1200" dirty="0">
                  <a:solidFill>
                    <a:srgbClr val="000000"/>
                  </a:solidFill>
                  <a:effectLst/>
                  <a:latin typeface="Calibri"/>
                  <a:ea typeface="SimSun"/>
                  <a:cs typeface="Times New Roman"/>
                </a:rPr>
                <a:t>Compare</a:t>
              </a:r>
              <a:endParaRPr lang="en-US" sz="1400" dirty="0">
                <a:effectLst/>
                <a:latin typeface="Times New Roman"/>
                <a:ea typeface="SimSun"/>
              </a:endParaRPr>
            </a:p>
            <a:p>
              <a:pPr marL="0" marR="0">
                <a:spcBef>
                  <a:spcPts val="0"/>
                </a:spcBef>
                <a:spcAft>
                  <a:spcPts val="0"/>
                </a:spcAft>
              </a:pPr>
              <a:r>
                <a:rPr lang="en-US" sz="2000" kern="1200" dirty="0">
                  <a:solidFill>
                    <a:srgbClr val="000000"/>
                  </a:solidFill>
                  <a:effectLst/>
                  <a:latin typeface="Calibri"/>
                  <a:ea typeface="SimSun"/>
                  <a:cs typeface="Times New Roman"/>
                </a:rPr>
                <a:t>Results</a:t>
              </a:r>
              <a:endParaRPr lang="en-US" sz="1400" dirty="0">
                <a:effectLst/>
                <a:latin typeface="Times New Roman"/>
                <a:ea typeface="SimSun"/>
              </a:endParaRPr>
            </a:p>
            <a:p>
              <a:pPr marL="0" marR="0">
                <a:spcBef>
                  <a:spcPts val="0"/>
                </a:spcBef>
                <a:spcAft>
                  <a:spcPts val="0"/>
                </a:spcAft>
              </a:pPr>
              <a:r>
                <a:rPr lang="en-US" sz="2000" kern="1200" dirty="0">
                  <a:solidFill>
                    <a:srgbClr val="000000"/>
                  </a:solidFill>
                  <a:effectLst/>
                  <a:latin typeface="Calibri"/>
                  <a:ea typeface="SimSun"/>
                  <a:cs typeface="Times New Roman"/>
                </a:rPr>
                <a:t>For All </a:t>
              </a:r>
              <a:endParaRPr lang="en-US" sz="2000" kern="1200" dirty="0" smtClean="0">
                <a:solidFill>
                  <a:srgbClr val="000000"/>
                </a:solidFill>
                <a:effectLst/>
                <a:latin typeface="Calibri"/>
                <a:ea typeface="SimSun"/>
                <a:cs typeface="Times New Roman"/>
              </a:endParaRPr>
            </a:p>
            <a:p>
              <a:pPr marL="0" marR="0">
                <a:spcBef>
                  <a:spcPts val="0"/>
                </a:spcBef>
                <a:spcAft>
                  <a:spcPts val="0"/>
                </a:spcAft>
              </a:pPr>
              <a:r>
                <a:rPr lang="en-US" sz="2000" kern="1200" dirty="0" smtClean="0">
                  <a:solidFill>
                    <a:srgbClr val="000000"/>
                  </a:solidFill>
                  <a:effectLst/>
                  <a:latin typeface="Calibri"/>
                  <a:ea typeface="SimSun"/>
                  <a:cs typeface="Times New Roman"/>
                </a:rPr>
                <a:t>3 Datasets</a:t>
              </a:r>
              <a:endParaRPr lang="en-US" sz="1400" dirty="0">
                <a:effectLst/>
                <a:latin typeface="Times New Roman"/>
                <a:ea typeface="SimSun"/>
              </a:endParaRPr>
            </a:p>
          </p:txBody>
        </p:sp>
      </p:grpSp>
      <p:sp>
        <p:nvSpPr>
          <p:cNvPr id="6" name="TextBox 5"/>
          <p:cNvSpPr txBox="1"/>
          <p:nvPr/>
        </p:nvSpPr>
        <p:spPr>
          <a:xfrm>
            <a:off x="1065212" y="4953000"/>
            <a:ext cx="10134600" cy="1323439"/>
          </a:xfrm>
          <a:prstGeom prst="rect">
            <a:avLst/>
          </a:prstGeom>
          <a:noFill/>
        </p:spPr>
        <p:txBody>
          <a:bodyPr wrap="square" rtlCol="0">
            <a:spAutoFit/>
          </a:bodyPr>
          <a:lstStyle/>
          <a:p>
            <a:pPr marL="285750" indent="-285750">
              <a:buFontTx/>
              <a:buChar char="-"/>
            </a:pPr>
            <a:r>
              <a:rPr lang="en-US" sz="1600" dirty="0" smtClean="0"/>
              <a:t>Each </a:t>
            </a:r>
            <a:r>
              <a:rPr lang="en-US" sz="1600" dirty="0"/>
              <a:t>of the </a:t>
            </a:r>
            <a:r>
              <a:rPr lang="en-US" sz="1600" b="1" i="1" dirty="0"/>
              <a:t>3</a:t>
            </a:r>
            <a:r>
              <a:rPr lang="en-US" sz="1600" dirty="0"/>
              <a:t> variations of cluster algorithms will be used on the 3 sets of raw data, giving an output of a total of </a:t>
            </a:r>
            <a:r>
              <a:rPr lang="en-US" sz="1600" b="1" i="1" dirty="0"/>
              <a:t>9</a:t>
            </a:r>
            <a:r>
              <a:rPr lang="en-US" sz="1600" dirty="0"/>
              <a:t> cluster outputs. </a:t>
            </a:r>
            <a:r>
              <a:rPr lang="en-US" sz="1600" dirty="0" smtClean="0"/>
              <a:t/>
            </a:r>
            <a:br>
              <a:rPr lang="en-US" sz="1600" dirty="0" smtClean="0"/>
            </a:br>
            <a:endParaRPr lang="en-US" sz="1600" dirty="0"/>
          </a:p>
          <a:p>
            <a:pPr marL="285750" indent="-285750">
              <a:buFontTx/>
              <a:buChar char="-"/>
            </a:pPr>
            <a:r>
              <a:rPr lang="en-US" sz="1600" dirty="0" smtClean="0"/>
              <a:t>Each </a:t>
            </a:r>
            <a:r>
              <a:rPr lang="en-US" sz="1600" dirty="0"/>
              <a:t>of the </a:t>
            </a:r>
            <a:r>
              <a:rPr lang="en-US" sz="1600" b="1" i="1" dirty="0"/>
              <a:t>9</a:t>
            </a:r>
            <a:r>
              <a:rPr lang="en-US" sz="1600" dirty="0"/>
              <a:t> cluster outputs will then be formatted as required to retrieve the necessary inputs to be passed into the calculation program to generate the </a:t>
            </a:r>
            <a:r>
              <a:rPr lang="en-US" sz="1600" b="1" i="1" dirty="0" err="1"/>
              <a:t>S_Dbw</a:t>
            </a:r>
            <a:r>
              <a:rPr lang="en-US" sz="1600" b="1" i="1" dirty="0"/>
              <a:t> values</a:t>
            </a:r>
            <a:r>
              <a:rPr lang="en-US" sz="1600" dirty="0"/>
              <a:t>.</a:t>
            </a:r>
          </a:p>
        </p:txBody>
      </p:sp>
    </p:spTree>
    <p:extLst>
      <p:ext uri="{BB962C8B-B14F-4D97-AF65-F5344CB8AC3E}">
        <p14:creationId xmlns:p14="http://schemas.microsoft.com/office/powerpoint/2010/main" val="164077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228600"/>
            <a:ext cx="9144000" cy="976312"/>
          </a:xfrm>
        </p:spPr>
        <p:txBody>
          <a:bodyPr/>
          <a:lstStyle/>
          <a:p>
            <a:r>
              <a:rPr lang="en-US" dirty="0" smtClean="0"/>
              <a:t>Cluster Evaluation Results</a:t>
            </a:r>
            <a:endParaRPr lang="en-US" dirty="0"/>
          </a:p>
        </p:txBody>
      </p:sp>
      <p:sp>
        <p:nvSpPr>
          <p:cNvPr id="3" name="Rectangle 6"/>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7"/>
          <p:cNvSpPr>
            <a:spLocks noChangeArrowheads="1"/>
          </p:cNvSpPr>
          <p:nvPr/>
        </p:nvSpPr>
        <p:spPr bwMode="auto">
          <a:xfrm>
            <a:off x="0" y="5305425"/>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8"/>
          <p:cNvSpPr>
            <a:spLocks noChangeArrowheads="1"/>
          </p:cNvSpPr>
          <p:nvPr/>
        </p:nvSpPr>
        <p:spPr bwMode="auto">
          <a:xfrm>
            <a:off x="0" y="1085850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itchFamily="34" charset="0"/>
                <a:cs typeface="Arial" pitchFamily="34" charset="0"/>
              </a:rPr>
              <a:t> </a:t>
            </a:r>
            <a:r>
              <a:rPr kumimoji="0" lang="en-US" altLang="en-US" sz="1200" b="0" i="0" u="sng" strike="noStrike" cap="none" normalizeH="0" baseline="0" smtClean="0">
                <a:ln>
                  <a:noFill/>
                </a:ln>
                <a:solidFill>
                  <a:schemeClr val="tx1"/>
                </a:solidFill>
                <a:effectLst/>
                <a:latin typeface="Arial" pitchFamily="34" charset="0"/>
                <a:cs typeface="Arial" pitchFamily="34" charset="0"/>
              </a:rPr>
              <a:t/>
            </a:r>
            <a:br>
              <a:rPr kumimoji="0" lang="en-US" altLang="en-US" sz="1200" b="0" i="0" u="sng" strike="noStrike" cap="none" normalizeH="0" baseline="0" smtClean="0">
                <a:ln>
                  <a:noFill/>
                </a:ln>
                <a:solidFill>
                  <a:schemeClr val="tx1"/>
                </a:solidFill>
                <a:effectLst/>
                <a:latin typeface="Arial" pitchFamily="34" charset="0"/>
                <a:cs typeface="Arial" pitchFamily="34" charset="0"/>
              </a:rPr>
            </a:br>
            <a:endParaRPr kumimoji="0" lang="en-US" altLang="zh-CN" sz="1100" b="0" i="0" u="none" strike="noStrike" cap="none" normalizeH="0" baseline="0" smtClean="0">
              <a:ln>
                <a:noFill/>
              </a:ln>
              <a:solidFill>
                <a:schemeClr val="tx1"/>
              </a:solidFill>
              <a:effectLst/>
              <a:latin typeface="Calibri" pitchFamily="34" charset="0"/>
              <a:ea typeface="SimSun"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chemeClr val="tx1"/>
                </a:solidFill>
                <a:effectLst/>
                <a:latin typeface="Calibri" pitchFamily="34" charset="0"/>
                <a:ea typeface="SimSun" pitchFamily="2" charset="-122"/>
                <a:cs typeface="Times New Roman" pitchFamily="18" charset="0"/>
              </a:rPr>
              <a:t/>
            </a:r>
            <a:br>
              <a:rPr kumimoji="0" lang="en-US" altLang="zh-CN" sz="1100" b="0" i="0" u="none" strike="noStrike" cap="none" normalizeH="0" baseline="0" smtClean="0">
                <a:ln>
                  <a:noFill/>
                </a:ln>
                <a:solidFill>
                  <a:schemeClr val="tx1"/>
                </a:solidFill>
                <a:effectLst/>
                <a:latin typeface="Calibri" pitchFamily="34" charset="0"/>
                <a:ea typeface="SimSun" pitchFamily="2" charset="-122"/>
                <a:cs typeface="Times New Roman" pitchFamily="18" charset="0"/>
              </a:rPr>
            </a:br>
            <a:endParaRPr kumimoji="0" lang="en-US" altLang="zh-CN" sz="1800" b="0" i="0" u="none" strike="noStrike" cap="none" normalizeH="0" baseline="0" smtClean="0">
              <a:ln>
                <a:noFill/>
              </a:ln>
              <a:solidFill>
                <a:schemeClr val="tx1"/>
              </a:solidFill>
              <a:effectLst/>
              <a:latin typeface="Arial" pitchFamily="34" charset="0"/>
              <a:cs typeface="Arial" pitchFamily="34" charset="0"/>
            </a:endParaRPr>
          </a:p>
        </p:txBody>
      </p:sp>
      <p:pic>
        <p:nvPicPr>
          <p:cNvPr id="411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856" y="1371600"/>
            <a:ext cx="8368356"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321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685800"/>
            <a:ext cx="9144000" cy="595312"/>
          </a:xfrm>
        </p:spPr>
        <p:txBody>
          <a:bodyPr/>
          <a:lstStyle/>
          <a:p>
            <a:r>
              <a:rPr lang="en-US" dirty="0" smtClean="0"/>
              <a:t>Problems Encountered</a:t>
            </a:r>
            <a:endParaRPr lang="en-US" dirty="0"/>
          </a:p>
        </p:txBody>
      </p:sp>
      <p:sp>
        <p:nvSpPr>
          <p:cNvPr id="5" name="Content Placeholder 2"/>
          <p:cNvSpPr>
            <a:spLocks noGrp="1"/>
          </p:cNvSpPr>
          <p:nvPr>
            <p:ph idx="1"/>
          </p:nvPr>
        </p:nvSpPr>
        <p:spPr>
          <a:xfrm>
            <a:off x="1522412" y="1300163"/>
            <a:ext cx="9144000" cy="3043237"/>
          </a:xfrm>
        </p:spPr>
        <p:txBody>
          <a:bodyPr>
            <a:normAutofit/>
          </a:bodyPr>
          <a:lstStyle/>
          <a:p>
            <a:endParaRPr lang="en-US" dirty="0" smtClean="0"/>
          </a:p>
          <a:p>
            <a:r>
              <a:rPr lang="en-US" dirty="0"/>
              <a:t>Instructions given by previous batch </a:t>
            </a:r>
          </a:p>
          <a:p>
            <a:r>
              <a:rPr lang="en-US" dirty="0" smtClean="0"/>
              <a:t>Understanding of Clustering</a:t>
            </a:r>
          </a:p>
          <a:p>
            <a:r>
              <a:rPr lang="en-US" dirty="0" smtClean="0"/>
              <a:t>R Studio</a:t>
            </a:r>
          </a:p>
          <a:p>
            <a:r>
              <a:rPr lang="en-US" dirty="0" smtClean="0"/>
              <a:t>Long run hours of S_DBW program (up to days)</a:t>
            </a:r>
          </a:p>
        </p:txBody>
      </p:sp>
    </p:spTree>
    <p:extLst>
      <p:ext uri="{BB962C8B-B14F-4D97-AF65-F5344CB8AC3E}">
        <p14:creationId xmlns:p14="http://schemas.microsoft.com/office/powerpoint/2010/main" val="277794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685800"/>
            <a:ext cx="9144000" cy="595312"/>
          </a:xfrm>
        </p:spPr>
        <p:txBody>
          <a:bodyPr/>
          <a:lstStyle/>
          <a:p>
            <a:r>
              <a:rPr lang="en-US" dirty="0" smtClean="0"/>
              <a:t>Discoveries</a:t>
            </a:r>
            <a:endParaRPr lang="en-US" dirty="0"/>
          </a:p>
        </p:txBody>
      </p:sp>
      <p:sp>
        <p:nvSpPr>
          <p:cNvPr id="3" name="Content Placeholder 2"/>
          <p:cNvSpPr>
            <a:spLocks noGrp="1"/>
          </p:cNvSpPr>
          <p:nvPr>
            <p:ph idx="1"/>
          </p:nvPr>
        </p:nvSpPr>
        <p:spPr>
          <a:xfrm>
            <a:off x="1522414" y="1752600"/>
            <a:ext cx="9144000" cy="4529137"/>
          </a:xfrm>
        </p:spPr>
        <p:txBody>
          <a:bodyPr>
            <a:normAutofit/>
          </a:bodyPr>
          <a:lstStyle/>
          <a:p>
            <a:r>
              <a:rPr lang="en-US" sz="1800" dirty="0" smtClean="0"/>
              <a:t>During the processing of raw data to sequence file to vectors, there was a phenomenon whereby there were posts without any vectors (null values for all dimensions)</a:t>
            </a:r>
          </a:p>
          <a:p>
            <a:pPr lvl="2"/>
            <a:r>
              <a:rPr lang="en-US" sz="1400" dirty="0" smtClean="0"/>
              <a:t>Omitted / ignored </a:t>
            </a:r>
          </a:p>
          <a:p>
            <a:pPr lvl="2"/>
            <a:r>
              <a:rPr lang="en-US" sz="1400" dirty="0" smtClean="0"/>
              <a:t>Discovery: Were forum posts with minimal text , words of no ‘importance’</a:t>
            </a:r>
            <a:br>
              <a:rPr lang="en-US" sz="1400" dirty="0" smtClean="0"/>
            </a:br>
            <a:endParaRPr lang="en-US" sz="1400" dirty="0"/>
          </a:p>
          <a:p>
            <a:r>
              <a:rPr lang="en-US" sz="1800" dirty="0" smtClean="0"/>
              <a:t>Processing </a:t>
            </a:r>
            <a:r>
              <a:rPr lang="en-US" sz="1800" dirty="0"/>
              <a:t>of raw data to sequence file to vectors is </a:t>
            </a:r>
            <a:r>
              <a:rPr lang="en-US" sz="1800" dirty="0" smtClean="0"/>
              <a:t>deterministic, but </a:t>
            </a:r>
            <a:br>
              <a:rPr lang="en-US" sz="1800" dirty="0" smtClean="0"/>
            </a:br>
            <a:r>
              <a:rPr lang="en-US" sz="1800" dirty="0" smtClean="0"/>
              <a:t>for </a:t>
            </a:r>
            <a:r>
              <a:rPr lang="en-US" sz="1800" dirty="0"/>
              <a:t>the same set of vectors, LDA produces different </a:t>
            </a:r>
            <a:r>
              <a:rPr lang="en-US" sz="1800" dirty="0" smtClean="0"/>
              <a:t>clusters</a:t>
            </a:r>
          </a:p>
          <a:p>
            <a:pPr lvl="1"/>
            <a:r>
              <a:rPr lang="en-US" sz="1600" dirty="0" smtClean="0"/>
              <a:t>LDA </a:t>
            </a:r>
            <a:r>
              <a:rPr lang="en-US" sz="1600" dirty="0"/>
              <a:t>is not deterministic</a:t>
            </a:r>
            <a:r>
              <a:rPr lang="en-US" sz="1600" dirty="0" smtClean="0"/>
              <a:t>.</a:t>
            </a:r>
          </a:p>
          <a:p>
            <a:pPr lvl="1"/>
            <a:r>
              <a:rPr lang="en-US" sz="1600" dirty="0" smtClean="0"/>
              <a:t>With reference to WWW, </a:t>
            </a:r>
            <a:r>
              <a:rPr lang="en-US" sz="1600" dirty="0" err="1" smtClean="0"/>
              <a:t>KMeans</a:t>
            </a:r>
            <a:r>
              <a:rPr lang="en-US" sz="1600" dirty="0" smtClean="0"/>
              <a:t> is also not deterministic. </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5612" y="2362200"/>
            <a:ext cx="3200401" cy="252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41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9812" y="533400"/>
            <a:ext cx="5769769" cy="5769769"/>
          </a:xfrm>
        </p:spPr>
      </p:pic>
    </p:spTree>
    <p:extLst>
      <p:ext uri="{BB962C8B-B14F-4D97-AF65-F5344CB8AC3E}">
        <p14:creationId xmlns:p14="http://schemas.microsoft.com/office/powerpoint/2010/main" val="165993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18412" y="5486400"/>
            <a:ext cx="3124201" cy="838200"/>
          </a:xfrm>
        </p:spPr>
        <p:txBody>
          <a:bodyPr>
            <a:normAutofit fontScale="90000"/>
          </a:bodyPr>
          <a:lstStyle/>
          <a:p>
            <a:r>
              <a:rPr lang="en-US" dirty="0" smtClean="0"/>
              <a:t>Cluster Evaluation</a:t>
            </a:r>
            <a:endParaRPr lang="en-US" dirty="0"/>
          </a:p>
        </p:txBody>
      </p:sp>
      <p:pic>
        <p:nvPicPr>
          <p:cNvPr id="16" name="Picture Placeholder 15"/>
          <p:cNvPicPr>
            <a:picLocks noGrp="1" noChangeAspect="1"/>
          </p:cNvPicPr>
          <p:nvPr>
            <p:ph type="pic" idx="1"/>
          </p:nvPr>
        </p:nvPicPr>
        <p:blipFill>
          <a:blip r:embed="rId2">
            <a:extLst>
              <a:ext uri="{28A0092B-C50C-407E-A947-70E740481C1C}">
                <a14:useLocalDpi xmlns:a14="http://schemas.microsoft.com/office/drawing/2010/main" val="0"/>
              </a:ext>
            </a:extLst>
          </a:blip>
          <a:srcRect l="9464" r="9464"/>
          <a:stretch>
            <a:fillRect/>
          </a:stretch>
        </p:blipFill>
        <p:spPr/>
      </p:pic>
    </p:spTree>
    <p:extLst>
      <p:ext uri="{BB962C8B-B14F-4D97-AF65-F5344CB8AC3E}">
        <p14:creationId xmlns:p14="http://schemas.microsoft.com/office/powerpoint/2010/main" val="397230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319088"/>
            <a:ext cx="9144000" cy="519112"/>
          </a:xfrm>
        </p:spPr>
        <p:txBody>
          <a:bodyPr>
            <a:noAutofit/>
          </a:bodyPr>
          <a:lstStyle/>
          <a:p>
            <a:r>
              <a:rPr lang="en-US" dirty="0" smtClean="0"/>
              <a:t>Cluster Evaluation / Validation</a:t>
            </a:r>
            <a:endParaRPr lang="en-US" dirty="0"/>
          </a:p>
        </p:txBody>
      </p:sp>
      <p:graphicFrame>
        <p:nvGraphicFramePr>
          <p:cNvPr id="7" name="Diagram 6"/>
          <p:cNvGraphicFramePr/>
          <p:nvPr>
            <p:extLst>
              <p:ext uri="{D42A27DB-BD31-4B8C-83A1-F6EECF244321}">
                <p14:modId xmlns:p14="http://schemas.microsoft.com/office/powerpoint/2010/main" val="1144044034"/>
              </p:ext>
            </p:extLst>
          </p:nvPr>
        </p:nvGraphicFramePr>
        <p:xfrm>
          <a:off x="4265612" y="1447800"/>
          <a:ext cx="3200400"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2284412" y="3733800"/>
            <a:ext cx="8991600" cy="2677656"/>
          </a:xfrm>
          <a:prstGeom prst="rect">
            <a:avLst/>
          </a:prstGeom>
        </p:spPr>
        <p:txBody>
          <a:bodyPr wrap="square">
            <a:spAutoFit/>
          </a:bodyPr>
          <a:lstStyle/>
          <a:p>
            <a:endParaRPr lang="en-US" sz="1400" dirty="0">
              <a:latin typeface="Calibri" panose="020F0502020204030204" pitchFamily="34" charset="0"/>
            </a:endParaRPr>
          </a:p>
          <a:p>
            <a:pPr marL="171450" indent="-171450">
              <a:buFontTx/>
              <a:buChar char="-"/>
            </a:pPr>
            <a:r>
              <a:rPr lang="en-US" sz="1400" dirty="0">
                <a:latin typeface="Calibri" panose="020F0502020204030204" pitchFamily="34" charset="0"/>
              </a:rPr>
              <a:t>Internal evaluation </a:t>
            </a:r>
          </a:p>
          <a:p>
            <a:pPr marL="628650" lvl="1" indent="-171450">
              <a:buFontTx/>
              <a:buChar char="-"/>
            </a:pPr>
            <a:r>
              <a:rPr lang="en-US" sz="1400" dirty="0">
                <a:latin typeface="Calibri" panose="020F0502020204030204" pitchFamily="34" charset="0"/>
              </a:rPr>
              <a:t>Cluster results evaluation based on data clustered itself </a:t>
            </a:r>
          </a:p>
          <a:p>
            <a:pPr marL="628650" lvl="1" indent="-171450">
              <a:buFontTx/>
              <a:buChar char="-"/>
            </a:pPr>
            <a:r>
              <a:rPr lang="en-US" sz="1400" dirty="0">
                <a:latin typeface="Calibri" panose="020F0502020204030204" pitchFamily="34" charset="0"/>
              </a:rPr>
              <a:t>Assigns best score to algorithm producing clusters with high intra-cluster similarity, low inter-cluster similarity</a:t>
            </a:r>
          </a:p>
          <a:p>
            <a:pPr marL="171450" indent="-171450">
              <a:buFontTx/>
              <a:buChar char="-"/>
            </a:pPr>
            <a:endParaRPr lang="en-US" sz="1400" dirty="0">
              <a:latin typeface="Calibri" panose="020F0502020204030204" pitchFamily="34" charset="0"/>
            </a:endParaRPr>
          </a:p>
          <a:p>
            <a:pPr marL="171450" indent="-171450">
              <a:buFontTx/>
              <a:buChar char="-"/>
            </a:pPr>
            <a:r>
              <a:rPr lang="en-US" sz="1400" dirty="0">
                <a:latin typeface="Calibri" panose="020F0502020204030204" pitchFamily="34" charset="0"/>
              </a:rPr>
              <a:t>External evaluation</a:t>
            </a:r>
          </a:p>
          <a:p>
            <a:pPr marL="628650" lvl="1" indent="-171450">
              <a:buFontTx/>
              <a:buChar char="-"/>
            </a:pPr>
            <a:r>
              <a:rPr lang="en-US" sz="1400" dirty="0">
                <a:latin typeface="Calibri" panose="020F0502020204030204" pitchFamily="34" charset="0"/>
              </a:rPr>
              <a:t>Cluster results evaluation based on data not used for clustering </a:t>
            </a:r>
          </a:p>
          <a:p>
            <a:pPr marL="628650" lvl="1" indent="-171450">
              <a:buFontTx/>
              <a:buChar char="-"/>
            </a:pPr>
            <a:r>
              <a:rPr lang="en-US" sz="1400" dirty="0">
                <a:latin typeface="Calibri" panose="020F0502020204030204" pitchFamily="34" charset="0"/>
              </a:rPr>
              <a:t>Known class labels / External benchmarks </a:t>
            </a:r>
          </a:p>
          <a:p>
            <a:pPr marL="1085850" lvl="2" indent="-171450">
              <a:buFontTx/>
              <a:buChar char="-"/>
            </a:pPr>
            <a:r>
              <a:rPr lang="en-US" sz="1400" dirty="0">
                <a:latin typeface="Calibri" panose="020F0502020204030204" pitchFamily="34" charset="0"/>
              </a:rPr>
              <a:t>Pre-classified items, these sets are created by humans / </a:t>
            </a:r>
            <a:r>
              <a:rPr lang="en-US" sz="1400" dirty="0" smtClean="0">
                <a:latin typeface="Calibri" panose="020F0502020204030204" pitchFamily="34" charset="0"/>
              </a:rPr>
              <a:t>experts</a:t>
            </a:r>
          </a:p>
          <a:p>
            <a:pPr lvl="2"/>
            <a:endParaRPr lang="en-US" sz="1400" b="1" dirty="0">
              <a:latin typeface="Calibri" panose="020F0502020204030204" pitchFamily="34" charset="0"/>
            </a:endParaRPr>
          </a:p>
          <a:p>
            <a:r>
              <a:rPr lang="en-US" sz="1400" b="1" dirty="0" smtClean="0">
                <a:latin typeface="Calibri" panose="020F0502020204030204" pitchFamily="34" charset="0"/>
              </a:rPr>
              <a:t>Internal Evaluation </a:t>
            </a:r>
            <a:r>
              <a:rPr lang="en-US" sz="1400" dirty="0" smtClean="0">
                <a:latin typeface="Calibri" panose="020F0502020204030204" pitchFamily="34" charset="0"/>
                <a:ea typeface="MS Mincho"/>
                <a:cs typeface="Times New Roman"/>
              </a:rPr>
              <a:t>is preferred in the case of  our project scope</a:t>
            </a:r>
            <a:r>
              <a:rPr lang="en-US" sz="1400" dirty="0" smtClean="0">
                <a:latin typeface="Calibri" panose="020F0502020204030204" pitchFamily="34" charset="0"/>
              </a:rPr>
              <a:t>. </a:t>
            </a:r>
          </a:p>
          <a:p>
            <a:pPr marL="1085850" lvl="2" indent="-171450">
              <a:buFontTx/>
              <a:buChar char="-"/>
            </a:pPr>
            <a:endParaRPr lang="en-US" sz="1400" dirty="0">
              <a:latin typeface="Calibri" panose="020F0502020204030204" pitchFamily="34" charset="0"/>
            </a:endParaRPr>
          </a:p>
        </p:txBody>
      </p:sp>
    </p:spTree>
    <p:extLst>
      <p:ext uri="{BB962C8B-B14F-4D97-AF65-F5344CB8AC3E}">
        <p14:creationId xmlns:p14="http://schemas.microsoft.com/office/powerpoint/2010/main" val="427595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319088"/>
            <a:ext cx="9144000" cy="519112"/>
          </a:xfrm>
        </p:spPr>
        <p:txBody>
          <a:bodyPr>
            <a:noAutofit/>
          </a:bodyPr>
          <a:lstStyle/>
          <a:p>
            <a:r>
              <a:rPr lang="en-US" dirty="0" err="1" smtClean="0"/>
              <a:t>S_Dbw</a:t>
            </a:r>
            <a:r>
              <a:rPr lang="en-US" dirty="0" smtClean="0"/>
              <a:t> Validity Index</a:t>
            </a:r>
            <a:endParaRPr lang="en-US" dirty="0"/>
          </a:p>
        </p:txBody>
      </p:sp>
      <p:sp>
        <p:nvSpPr>
          <p:cNvPr id="5" name="Content Placeholder 2"/>
          <p:cNvSpPr>
            <a:spLocks noGrp="1"/>
          </p:cNvSpPr>
          <p:nvPr>
            <p:ph idx="1"/>
          </p:nvPr>
        </p:nvSpPr>
        <p:spPr>
          <a:xfrm>
            <a:off x="1522414" y="1643063"/>
            <a:ext cx="9144000" cy="4529137"/>
          </a:xfrm>
        </p:spPr>
        <p:txBody>
          <a:bodyPr>
            <a:normAutofit/>
          </a:bodyPr>
          <a:lstStyle/>
          <a:p>
            <a:pPr marL="45720" indent="0">
              <a:buNone/>
            </a:pPr>
            <a:endParaRPr lang="en-US" dirty="0" smtClean="0"/>
          </a:p>
          <a:p>
            <a:pPr marL="685800" lvl="2" indent="0">
              <a:buNone/>
            </a:pPr>
            <a:endParaRPr lang="en-US" sz="1800" dirty="0" smtClean="0"/>
          </a:p>
          <a:p>
            <a:pPr marL="685800" lvl="2" indent="0">
              <a:buNone/>
            </a:pPr>
            <a:endParaRPr lang="en-US" sz="1800" dirty="0"/>
          </a:p>
        </p:txBody>
      </p:sp>
      <p:sp>
        <p:nvSpPr>
          <p:cNvPr id="8" name="Content Placeholder 2"/>
          <p:cNvSpPr txBox="1">
            <a:spLocks/>
          </p:cNvSpPr>
          <p:nvPr/>
        </p:nvSpPr>
        <p:spPr>
          <a:xfrm>
            <a:off x="1674814" y="1600200"/>
            <a:ext cx="9144000" cy="4529137"/>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tx1"/>
              </a:buClr>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9pPr>
          </a:lstStyle>
          <a:p>
            <a:pPr marL="45720" indent="0">
              <a:buNone/>
            </a:pPr>
            <a:r>
              <a:rPr lang="en-US" dirty="0"/>
              <a:t>What is </a:t>
            </a:r>
            <a:r>
              <a:rPr lang="en-US" dirty="0" err="1"/>
              <a:t>S_Dbw</a:t>
            </a:r>
            <a:r>
              <a:rPr lang="en-US" dirty="0"/>
              <a:t> Validity Index?</a:t>
            </a:r>
          </a:p>
          <a:p>
            <a:pPr lvl="1"/>
            <a:r>
              <a:rPr lang="en-US" dirty="0"/>
              <a:t>Defined based on cluster compactness and separation</a:t>
            </a:r>
          </a:p>
          <a:p>
            <a:pPr lvl="1"/>
            <a:r>
              <a:rPr lang="en-US" dirty="0"/>
              <a:t>Also takes into consideration the cluster densities</a:t>
            </a:r>
          </a:p>
          <a:p>
            <a:pPr lvl="1"/>
            <a:r>
              <a:rPr lang="en-US" dirty="0"/>
              <a:t>Measures intra-cluster variance and inter-cluster </a:t>
            </a:r>
            <a:r>
              <a:rPr lang="en-US" dirty="0" smtClean="0"/>
              <a:t>variance</a:t>
            </a:r>
            <a:endParaRPr lang="en-US" dirty="0" smtClean="0"/>
          </a:p>
          <a:p>
            <a:pPr marL="45720" indent="0">
              <a:buFont typeface="Arial" pitchFamily="34" charset="0"/>
              <a:buNone/>
            </a:pPr>
            <a:endParaRPr lang="en-US" dirty="0"/>
          </a:p>
          <a:p>
            <a:pPr marL="45720" indent="0">
              <a:buFont typeface="Arial" pitchFamily="34" charset="0"/>
              <a:buNone/>
            </a:pPr>
            <a:r>
              <a:rPr lang="en-US" dirty="0" smtClean="0"/>
              <a:t>Why </a:t>
            </a:r>
            <a:r>
              <a:rPr lang="en-US" dirty="0" smtClean="0"/>
              <a:t>is </a:t>
            </a:r>
            <a:r>
              <a:rPr lang="en-US" dirty="0" err="1" smtClean="0"/>
              <a:t>S_Dbw</a:t>
            </a:r>
            <a:r>
              <a:rPr lang="en-US" dirty="0" smtClean="0"/>
              <a:t> superior compared to other metrics?</a:t>
            </a:r>
          </a:p>
          <a:p>
            <a:pPr lvl="1"/>
            <a:r>
              <a:rPr lang="en-US" dirty="0" smtClean="0"/>
              <a:t>Referencing from a research paper </a:t>
            </a:r>
          </a:p>
          <a:p>
            <a:pPr lvl="2"/>
            <a:r>
              <a:rPr lang="en-US" sz="1800" dirty="0" smtClean="0"/>
              <a:t>‘Understanding of Internal Clustering Validation Measures’ </a:t>
            </a:r>
            <a:r>
              <a:rPr lang="en-US" sz="1800" dirty="0" smtClean="0">
                <a:hlinkClick r:id="rId2"/>
              </a:rPr>
              <a:t>[Link</a:t>
            </a:r>
            <a:r>
              <a:rPr lang="en-US" sz="1800" dirty="0" smtClean="0">
                <a:hlinkClick r:id="rId2"/>
              </a:rPr>
              <a:t>]</a:t>
            </a:r>
            <a:endParaRPr lang="en-US" sz="1800" dirty="0" smtClean="0"/>
          </a:p>
        </p:txBody>
      </p:sp>
    </p:spTree>
    <p:extLst>
      <p:ext uri="{BB962C8B-B14F-4D97-AF65-F5344CB8AC3E}">
        <p14:creationId xmlns:p14="http://schemas.microsoft.com/office/powerpoint/2010/main" val="232196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4" y="319088"/>
            <a:ext cx="9144000" cy="519112"/>
          </a:xfrm>
        </p:spPr>
        <p:txBody>
          <a:bodyPr>
            <a:noAutofit/>
          </a:bodyPr>
          <a:lstStyle/>
          <a:p>
            <a:r>
              <a:rPr lang="en-US" dirty="0" smtClean="0"/>
              <a:t>Implementation of </a:t>
            </a:r>
            <a:r>
              <a:rPr lang="en-US" dirty="0" err="1" smtClean="0"/>
              <a:t>S_Dbw</a:t>
            </a:r>
            <a:endParaRPr lang="en-SG" dirty="0"/>
          </a:p>
        </p:txBody>
      </p:sp>
      <p:sp>
        <p:nvSpPr>
          <p:cNvPr id="5" name="Content Placeholder 2"/>
          <p:cNvSpPr>
            <a:spLocks noGrp="1"/>
          </p:cNvSpPr>
          <p:nvPr>
            <p:ph idx="1"/>
          </p:nvPr>
        </p:nvSpPr>
        <p:spPr>
          <a:xfrm>
            <a:off x="1522414" y="1524001"/>
            <a:ext cx="9144000" cy="4648200"/>
          </a:xfrm>
        </p:spPr>
        <p:txBody>
          <a:bodyPr>
            <a:normAutofit/>
          </a:bodyPr>
          <a:lstStyle/>
          <a:p>
            <a:pPr marL="45720" indent="0">
              <a:buNone/>
            </a:pPr>
            <a:r>
              <a:rPr lang="en-US" dirty="0" smtClean="0"/>
              <a:t>Tasks: </a:t>
            </a:r>
          </a:p>
          <a:p>
            <a:pPr lvl="1"/>
            <a:r>
              <a:rPr lang="en-US" sz="1800" dirty="0" smtClean="0"/>
              <a:t>Implement formulae in Excel spreadsheet</a:t>
            </a:r>
          </a:p>
          <a:p>
            <a:pPr lvl="2"/>
            <a:r>
              <a:rPr lang="en-US" sz="1800" dirty="0" smtClean="0"/>
              <a:t>Verification of Java implementation </a:t>
            </a:r>
          </a:p>
          <a:p>
            <a:pPr lvl="3"/>
            <a:r>
              <a:rPr lang="en-US" sz="1800" dirty="0" smtClean="0"/>
              <a:t>Ensure accurate results</a:t>
            </a:r>
          </a:p>
          <a:p>
            <a:pPr lvl="3"/>
            <a:endParaRPr lang="en-US" sz="1800" dirty="0" smtClean="0"/>
          </a:p>
          <a:p>
            <a:pPr lvl="1"/>
            <a:r>
              <a:rPr lang="en-US" dirty="0"/>
              <a:t>Dataset used</a:t>
            </a:r>
          </a:p>
          <a:p>
            <a:pPr lvl="2"/>
            <a:r>
              <a:rPr lang="en-US" sz="1800" dirty="0"/>
              <a:t>Dummy data of vectors with </a:t>
            </a:r>
            <a:r>
              <a:rPr lang="en-US" sz="1800" dirty="0" smtClean="0"/>
              <a:t>6 dimensions</a:t>
            </a:r>
            <a:endParaRPr lang="en-US" dirty="0" smtClean="0"/>
          </a:p>
          <a:p>
            <a:pPr lvl="2"/>
            <a:endParaRPr lang="en-US" sz="1800" dirty="0"/>
          </a:p>
          <a:p>
            <a:pPr lvl="1"/>
            <a:r>
              <a:rPr lang="en-US" dirty="0"/>
              <a:t>Convert mathematical formulae into working Java codes</a:t>
            </a:r>
            <a:endParaRPr lang="en-US" sz="1800" dirty="0"/>
          </a:p>
        </p:txBody>
      </p:sp>
    </p:spTree>
    <p:extLst>
      <p:ext uri="{BB962C8B-B14F-4D97-AF65-F5344CB8AC3E}">
        <p14:creationId xmlns:p14="http://schemas.microsoft.com/office/powerpoint/2010/main" val="3142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18412" y="5486400"/>
            <a:ext cx="3124201" cy="838200"/>
          </a:xfrm>
        </p:spPr>
        <p:txBody>
          <a:bodyPr>
            <a:normAutofit fontScale="90000"/>
          </a:bodyPr>
          <a:lstStyle/>
          <a:p>
            <a:r>
              <a:rPr lang="en-US" dirty="0" smtClean="0"/>
              <a:t>Excel Implementation</a:t>
            </a:r>
            <a:endParaRPr lang="en-US" dirty="0"/>
          </a:p>
        </p:txBody>
      </p:sp>
      <p:pic>
        <p:nvPicPr>
          <p:cNvPr id="16" name="Picture Placeholder 15"/>
          <p:cNvPicPr>
            <a:picLocks noGrp="1" noChangeAspect="1"/>
          </p:cNvPicPr>
          <p:nvPr>
            <p:ph type="pic" idx="1"/>
          </p:nvPr>
        </p:nvPicPr>
        <p:blipFill>
          <a:blip r:embed="rId2">
            <a:extLst>
              <a:ext uri="{28A0092B-C50C-407E-A947-70E740481C1C}">
                <a14:useLocalDpi xmlns:a14="http://schemas.microsoft.com/office/drawing/2010/main" val="0"/>
              </a:ext>
            </a:extLst>
          </a:blip>
          <a:srcRect l="9464" r="9464"/>
          <a:stretch>
            <a:fillRect/>
          </a:stretch>
        </p:blipFill>
        <p:spPr/>
      </p:pic>
      <p:pic>
        <p:nvPicPr>
          <p:cNvPr id="1028" name="Picture 4" descr="http://jennyhansenauthor.files.wordpress.com/2011/07/excel-ico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0212" y="5486400"/>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34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ute">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cute</Template>
  <TotalTime>0</TotalTime>
  <Words>960</Words>
  <Application>Microsoft Office PowerPoint</Application>
  <PresentationFormat>Custom</PresentationFormat>
  <Paragraphs>212</Paragraphs>
  <Slides>44</Slides>
  <Notes>1</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cute</vt:lpstr>
      <vt:lpstr>Social Media &amp; Analytics (Topics and User Profiles)</vt:lpstr>
      <vt:lpstr>CONTENT</vt:lpstr>
      <vt:lpstr>Background</vt:lpstr>
      <vt:lpstr>Objective</vt:lpstr>
      <vt:lpstr>Cluster Evaluation</vt:lpstr>
      <vt:lpstr>Cluster Evaluation / Validation</vt:lpstr>
      <vt:lpstr>S_Dbw Validity Index</vt:lpstr>
      <vt:lpstr>Implementation of S_Dbw</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Excel Implementation</vt:lpstr>
      <vt:lpstr>Java Implementation</vt:lpstr>
      <vt:lpstr>Introduction to Mahout</vt:lpstr>
      <vt:lpstr>TF V.S. TFIDF</vt:lpstr>
      <vt:lpstr>TF V.S. TFIDF (cont’d) </vt:lpstr>
      <vt:lpstr>TF or TFIDF? </vt:lpstr>
      <vt:lpstr>Implementation plans</vt:lpstr>
      <vt:lpstr>LDA with TFIDF </vt:lpstr>
      <vt:lpstr>S_Dbw Implementation</vt:lpstr>
      <vt:lpstr>Mahout’s Output Vectors</vt:lpstr>
      <vt:lpstr>Formatting Mahout’s Vectors</vt:lpstr>
      <vt:lpstr>Retrieving clusters</vt:lpstr>
      <vt:lpstr>S_Dbw Program</vt:lpstr>
      <vt:lpstr>S_Dbw Program</vt:lpstr>
      <vt:lpstr>Results Analysis</vt:lpstr>
      <vt:lpstr>Results Analysis</vt:lpstr>
      <vt:lpstr>Cluster Evaluation Results</vt:lpstr>
      <vt:lpstr>Problems Encountered</vt:lpstr>
      <vt:lpstr>Discoveries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2013-10-11T02:28:44Z</dcterms:created>
  <dcterms:modified xsi:type="dcterms:W3CDTF">2013-11-19T02:43:31Z</dcterms:modified>
</cp:coreProperties>
</file>